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76.png" ContentType="image/png"/>
  <Override PartName="/ppt/media/image75.png" ContentType="image/png"/>
  <Override PartName="/ppt/media/image74.jpeg" ContentType="image/jpeg"/>
  <Override PartName="/ppt/media/image73.png" ContentType="image/png"/>
  <Override PartName="/ppt/media/image72.jpeg" ContentType="image/jpeg"/>
  <Override PartName="/ppt/media/image71.png" ContentType="image/png"/>
  <Override PartName="/ppt/media/image70.png" ContentType="image/png"/>
  <Override PartName="/ppt/media/image61.jpeg" ContentType="image/jpeg"/>
  <Override PartName="/ppt/media/image56.jpeg" ContentType="image/jpeg"/>
  <Override PartName="/ppt/media/image77.png" ContentType="image/png"/>
  <Override PartName="/ppt/media/image52.png" ContentType="image/png"/>
  <Override PartName="/ppt/media/image54.png" ContentType="image/png"/>
  <Override PartName="/ppt/media/image50.jpeg" ContentType="image/jpeg"/>
  <Override PartName="/ppt/media/image49.jpeg" ContentType="image/jpeg"/>
  <Override PartName="/ppt/media/image47.jpeg" ContentType="image/jpeg"/>
  <Override PartName="/ppt/media/image69.png" ContentType="image/png"/>
  <Override PartName="/ppt/media/image44.png" ContentType="image/png"/>
  <Override PartName="/ppt/media/image68.png" ContentType="image/png"/>
  <Override PartName="/ppt/media/image43.png" ContentType="image/png"/>
  <Override PartName="/ppt/media/image67.png" ContentType="image/png"/>
  <Override PartName="/ppt/media/image42.png" ContentType="image/png"/>
  <Override PartName="/ppt/media/image66.png" ContentType="image/png"/>
  <Override PartName="/ppt/media/image41.png" ContentType="image/png"/>
  <Override PartName="/ppt/media/image65.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78.gif" ContentType="image/gif"/>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22.png" ContentType="image/png"/>
  <Override PartName="/ppt/media/image48.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4.png" ContentType="image/png"/>
  <Override PartName="/ppt/media/image51.jpeg" ContentType="image/jpeg"/>
  <Override PartName="/ppt/media/image9.png" ContentType="image/png"/>
  <Override PartName="/ppt/media/image63.png" ContentType="image/png"/>
  <Override PartName="/ppt/media/image8.png" ContentType="image/png"/>
  <Override PartName="/ppt/media/image7.png" ContentType="image/png"/>
  <Override PartName="/ppt/media/image62.jpeg" ContentType="image/jpeg"/>
  <Override PartName="/ppt/media/image2.png" ContentType="image/png"/>
  <Override PartName="/ppt/media/image1.png" ContentType="image/png"/>
  <Override PartName="/ppt/media/image3.png" ContentType="image/png"/>
  <Override PartName="/ppt/media/image53.jpeg" ContentType="image/jpeg"/>
  <Override PartName="/ppt/media/image4.png" ContentType="image/png"/>
  <Override PartName="/ppt/media/image60.png" ContentType="image/png"/>
  <Override PartName="/ppt/media/image5.png" ContentType="image/png"/>
  <Override PartName="/ppt/media/image6.png" ContentType="image/pn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7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8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8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8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9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9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9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9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1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3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3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4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4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4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4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4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5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5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5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6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6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slideLayout" Target="../slideLayouts/slideLayout95.xml"/><Relationship Id="rId18"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slideLayout" Target="../slideLayouts/slideLayout103.xml"/><Relationship Id="rId14" Type="http://schemas.openxmlformats.org/officeDocument/2006/relationships/slideLayout" Target="../slideLayouts/slideLayout104.xml"/><Relationship Id="rId15" Type="http://schemas.openxmlformats.org/officeDocument/2006/relationships/slideLayout" Target="../slideLayouts/slideLayout105.xml"/><Relationship Id="rId16" Type="http://schemas.openxmlformats.org/officeDocument/2006/relationships/slideLayout" Target="../slideLayouts/slideLayout106.xml"/><Relationship Id="rId17" Type="http://schemas.openxmlformats.org/officeDocument/2006/relationships/slideLayout" Target="../slideLayouts/slideLayout107.xml"/><Relationship Id="rId18"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240" cy="4186440"/>
          </a:xfrm>
          <a:prstGeom prst="rect">
            <a:avLst/>
          </a:prstGeom>
          <a:ln>
            <a:noFill/>
          </a:ln>
        </p:spPr>
      </p:pic>
      <p:pic>
        <p:nvPicPr>
          <p:cNvPr id="1" name="Picture 6" descr=""/>
          <p:cNvPicPr/>
          <p:nvPr/>
        </p:nvPicPr>
        <p:blipFill>
          <a:blip r:embed="rId4"/>
          <a:srcRect l="35647" t="0" r="0" b="0"/>
          <a:stretch/>
        </p:blipFill>
        <p:spPr>
          <a:xfrm>
            <a:off x="0" y="2892240"/>
            <a:ext cx="1520640" cy="2363760"/>
          </a:xfrm>
          <a:prstGeom prst="rect">
            <a:avLst/>
          </a:prstGeom>
          <a:ln>
            <a:noFill/>
          </a:ln>
        </p:spPr>
      </p:pic>
      <p:sp>
        <p:nvSpPr>
          <p:cNvPr id="2" name="CustomShape 1"/>
          <p:cNvSpPr/>
          <p:nvPr/>
        </p:nvSpPr>
        <p:spPr>
          <a:xfrm>
            <a:off x="8609040" y="1676520"/>
            <a:ext cx="2817720" cy="281772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1640" cy="1139760"/>
          </a:xfrm>
          <a:prstGeom prst="rect">
            <a:avLst/>
          </a:prstGeom>
          <a:ln>
            <a:noFill/>
          </a:ln>
        </p:spPr>
      </p:pic>
      <p:pic>
        <p:nvPicPr>
          <p:cNvPr id="4" name="Picture 9" descr=""/>
          <p:cNvPicPr/>
          <p:nvPr/>
        </p:nvPicPr>
        <p:blipFill>
          <a:blip r:embed="rId6"/>
          <a:srcRect l="0" t="0" r="0" b="23333"/>
          <a:stretch/>
        </p:blipFill>
        <p:spPr>
          <a:xfrm>
            <a:off x="8605800" y="6095880"/>
            <a:ext cx="991800" cy="760320"/>
          </a:xfrm>
          <a:prstGeom prst="rect">
            <a:avLst/>
          </a:prstGeom>
          <a:ln>
            <a:noFill/>
          </a:ln>
        </p:spPr>
      </p:pic>
      <p:sp>
        <p:nvSpPr>
          <p:cNvPr id="5"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5240" cy="4186440"/>
          </a:xfrm>
          <a:prstGeom prst="rect">
            <a:avLst/>
          </a:prstGeom>
          <a:ln>
            <a:noFill/>
          </a:ln>
        </p:spPr>
      </p:pic>
      <p:pic>
        <p:nvPicPr>
          <p:cNvPr id="45" name="Picture 6" descr=""/>
          <p:cNvPicPr/>
          <p:nvPr/>
        </p:nvPicPr>
        <p:blipFill>
          <a:blip r:embed="rId4"/>
          <a:srcRect l="35647" t="0" r="0" b="0"/>
          <a:stretch/>
        </p:blipFill>
        <p:spPr>
          <a:xfrm>
            <a:off x="0" y="2892240"/>
            <a:ext cx="1520640" cy="2363760"/>
          </a:xfrm>
          <a:prstGeom prst="rect">
            <a:avLst/>
          </a:prstGeom>
          <a:ln>
            <a:noFill/>
          </a:ln>
        </p:spPr>
      </p:pic>
      <p:sp>
        <p:nvSpPr>
          <p:cNvPr id="46" name="CustomShape 1"/>
          <p:cNvSpPr/>
          <p:nvPr/>
        </p:nvSpPr>
        <p:spPr>
          <a:xfrm>
            <a:off x="8609040" y="1676520"/>
            <a:ext cx="2817720" cy="281772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1640" cy="1139760"/>
          </a:xfrm>
          <a:prstGeom prst="rect">
            <a:avLst/>
          </a:prstGeom>
          <a:ln>
            <a:noFill/>
          </a:ln>
        </p:spPr>
      </p:pic>
      <p:pic>
        <p:nvPicPr>
          <p:cNvPr id="48" name="Picture 9" descr=""/>
          <p:cNvPicPr/>
          <p:nvPr/>
        </p:nvPicPr>
        <p:blipFill>
          <a:blip r:embed="rId6"/>
          <a:srcRect l="0" t="0" r="0" b="23333"/>
          <a:stretch/>
        </p:blipFill>
        <p:spPr>
          <a:xfrm>
            <a:off x="8605800" y="6095880"/>
            <a:ext cx="991800" cy="760320"/>
          </a:xfrm>
          <a:prstGeom prst="rect">
            <a:avLst/>
          </a:prstGeom>
          <a:ln>
            <a:noFill/>
          </a:ln>
        </p:spPr>
      </p:pic>
      <p:sp>
        <p:nvSpPr>
          <p:cNvPr id="49"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5240" cy="4186440"/>
          </a:xfrm>
          <a:prstGeom prst="rect">
            <a:avLst/>
          </a:prstGeom>
          <a:ln>
            <a:noFill/>
          </a:ln>
        </p:spPr>
      </p:pic>
      <p:pic>
        <p:nvPicPr>
          <p:cNvPr id="89" name="Picture 6" descr=""/>
          <p:cNvPicPr/>
          <p:nvPr/>
        </p:nvPicPr>
        <p:blipFill>
          <a:blip r:embed="rId4"/>
          <a:srcRect l="35647" t="0" r="0" b="0"/>
          <a:stretch/>
        </p:blipFill>
        <p:spPr>
          <a:xfrm>
            <a:off x="0" y="2892240"/>
            <a:ext cx="1520640" cy="2363760"/>
          </a:xfrm>
          <a:prstGeom prst="rect">
            <a:avLst/>
          </a:prstGeom>
          <a:ln>
            <a:noFill/>
          </a:ln>
        </p:spPr>
      </p:pic>
      <p:sp>
        <p:nvSpPr>
          <p:cNvPr id="90" name="CustomShape 1"/>
          <p:cNvSpPr/>
          <p:nvPr/>
        </p:nvSpPr>
        <p:spPr>
          <a:xfrm>
            <a:off x="8609040" y="1676520"/>
            <a:ext cx="2817720" cy="281772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1640" cy="1139760"/>
          </a:xfrm>
          <a:prstGeom prst="rect">
            <a:avLst/>
          </a:prstGeom>
          <a:ln>
            <a:noFill/>
          </a:ln>
        </p:spPr>
      </p:pic>
      <p:pic>
        <p:nvPicPr>
          <p:cNvPr id="92" name="Picture 9" descr=""/>
          <p:cNvPicPr/>
          <p:nvPr/>
        </p:nvPicPr>
        <p:blipFill>
          <a:blip r:embed="rId6"/>
          <a:srcRect l="0" t="0" r="0" b="23333"/>
          <a:stretch/>
        </p:blipFill>
        <p:spPr>
          <a:xfrm>
            <a:off x="8605800" y="6095880"/>
            <a:ext cx="991800" cy="760320"/>
          </a:xfrm>
          <a:prstGeom prst="rect">
            <a:avLst/>
          </a:prstGeom>
          <a:ln>
            <a:noFill/>
          </a:ln>
        </p:spPr>
      </p:pic>
      <p:sp>
        <p:nvSpPr>
          <p:cNvPr id="93"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9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2" name="Picture 7" descr=""/>
          <p:cNvPicPr/>
          <p:nvPr/>
        </p:nvPicPr>
        <p:blipFill>
          <a:blip r:embed="rId3"/>
          <a:srcRect l="3610" t="0" r="0" b="0"/>
          <a:stretch/>
        </p:blipFill>
        <p:spPr>
          <a:xfrm>
            <a:off x="0" y="2669760"/>
            <a:ext cx="4035240" cy="4186440"/>
          </a:xfrm>
          <a:prstGeom prst="rect">
            <a:avLst/>
          </a:prstGeom>
          <a:ln>
            <a:noFill/>
          </a:ln>
        </p:spPr>
      </p:pic>
      <p:pic>
        <p:nvPicPr>
          <p:cNvPr id="133" name="Picture 6" descr=""/>
          <p:cNvPicPr/>
          <p:nvPr/>
        </p:nvPicPr>
        <p:blipFill>
          <a:blip r:embed="rId4"/>
          <a:srcRect l="35647" t="0" r="0" b="0"/>
          <a:stretch/>
        </p:blipFill>
        <p:spPr>
          <a:xfrm>
            <a:off x="0" y="2892240"/>
            <a:ext cx="1520640" cy="2363760"/>
          </a:xfrm>
          <a:prstGeom prst="rect">
            <a:avLst/>
          </a:prstGeom>
          <a:ln>
            <a:noFill/>
          </a:ln>
        </p:spPr>
      </p:pic>
      <p:sp>
        <p:nvSpPr>
          <p:cNvPr id="134" name="CustomShape 1"/>
          <p:cNvSpPr/>
          <p:nvPr/>
        </p:nvSpPr>
        <p:spPr>
          <a:xfrm>
            <a:off x="8609040" y="1676520"/>
            <a:ext cx="2817720" cy="281772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35" name="Picture 8" descr=""/>
          <p:cNvPicPr/>
          <p:nvPr/>
        </p:nvPicPr>
        <p:blipFill>
          <a:blip r:embed="rId5"/>
          <a:srcRect l="0" t="28812" r="0" b="0"/>
          <a:stretch/>
        </p:blipFill>
        <p:spPr>
          <a:xfrm>
            <a:off x="7999560" y="0"/>
            <a:ext cx="1601640" cy="1139760"/>
          </a:xfrm>
          <a:prstGeom prst="rect">
            <a:avLst/>
          </a:prstGeom>
          <a:ln>
            <a:noFill/>
          </a:ln>
        </p:spPr>
      </p:pic>
      <p:pic>
        <p:nvPicPr>
          <p:cNvPr id="136" name="Picture 9" descr=""/>
          <p:cNvPicPr/>
          <p:nvPr/>
        </p:nvPicPr>
        <p:blipFill>
          <a:blip r:embed="rId6"/>
          <a:srcRect l="0" t="0" r="0" b="23333"/>
          <a:stretch/>
        </p:blipFill>
        <p:spPr>
          <a:xfrm>
            <a:off x="8605800" y="6095880"/>
            <a:ext cx="991800" cy="760320"/>
          </a:xfrm>
          <a:prstGeom prst="rect">
            <a:avLst/>
          </a:prstGeom>
          <a:ln>
            <a:noFill/>
          </a:ln>
        </p:spPr>
      </p:pic>
      <p:sp>
        <p:nvSpPr>
          <p:cNvPr id="137"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8"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39" name="PlaceHolder 4"/>
          <p:cNvSpPr>
            <a:spLocks noGrp="1"/>
          </p:cNvSpPr>
          <p:nvPr>
            <p:ph type="body"/>
          </p:nvPr>
        </p:nvSpPr>
        <p:spPr>
          <a:xfrm>
            <a:off x="609480" y="160452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40" name="PlaceHolder 5"/>
          <p:cNvSpPr>
            <a:spLocks noGrp="1"/>
          </p:cNvSpPr>
          <p:nvPr>
            <p:ph type="body"/>
          </p:nvPr>
        </p:nvSpPr>
        <p:spPr>
          <a:xfrm>
            <a:off x="609480" y="368208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77" name="Picture 7" descr=""/>
          <p:cNvPicPr/>
          <p:nvPr/>
        </p:nvPicPr>
        <p:blipFill>
          <a:blip r:embed="rId3"/>
          <a:srcRect l="3610" t="0" r="0" b="0"/>
          <a:stretch/>
        </p:blipFill>
        <p:spPr>
          <a:xfrm>
            <a:off x="0" y="2669760"/>
            <a:ext cx="4035240" cy="4186440"/>
          </a:xfrm>
          <a:prstGeom prst="rect">
            <a:avLst/>
          </a:prstGeom>
          <a:ln>
            <a:noFill/>
          </a:ln>
        </p:spPr>
      </p:pic>
      <p:pic>
        <p:nvPicPr>
          <p:cNvPr id="178" name="Picture 6" descr=""/>
          <p:cNvPicPr/>
          <p:nvPr/>
        </p:nvPicPr>
        <p:blipFill>
          <a:blip r:embed="rId4"/>
          <a:srcRect l="35647" t="0" r="0" b="0"/>
          <a:stretch/>
        </p:blipFill>
        <p:spPr>
          <a:xfrm>
            <a:off x="0" y="2892240"/>
            <a:ext cx="1520640" cy="2363760"/>
          </a:xfrm>
          <a:prstGeom prst="rect">
            <a:avLst/>
          </a:prstGeom>
          <a:ln>
            <a:noFill/>
          </a:ln>
        </p:spPr>
      </p:pic>
      <p:sp>
        <p:nvSpPr>
          <p:cNvPr id="179" name="CustomShape 1"/>
          <p:cNvSpPr/>
          <p:nvPr/>
        </p:nvSpPr>
        <p:spPr>
          <a:xfrm>
            <a:off x="8609040" y="1676520"/>
            <a:ext cx="2817720" cy="281772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80" name="Picture 8" descr=""/>
          <p:cNvPicPr/>
          <p:nvPr/>
        </p:nvPicPr>
        <p:blipFill>
          <a:blip r:embed="rId5"/>
          <a:srcRect l="0" t="28812" r="0" b="0"/>
          <a:stretch/>
        </p:blipFill>
        <p:spPr>
          <a:xfrm>
            <a:off x="7999560" y="0"/>
            <a:ext cx="1601640" cy="1139760"/>
          </a:xfrm>
          <a:prstGeom prst="rect">
            <a:avLst/>
          </a:prstGeom>
          <a:ln>
            <a:noFill/>
          </a:ln>
        </p:spPr>
      </p:pic>
      <p:pic>
        <p:nvPicPr>
          <p:cNvPr id="181" name="Picture 9" descr=""/>
          <p:cNvPicPr/>
          <p:nvPr/>
        </p:nvPicPr>
        <p:blipFill>
          <a:blip r:embed="rId6"/>
          <a:srcRect l="0" t="0" r="0" b="23333"/>
          <a:stretch/>
        </p:blipFill>
        <p:spPr>
          <a:xfrm>
            <a:off x="8605800" y="6095880"/>
            <a:ext cx="991800" cy="760320"/>
          </a:xfrm>
          <a:prstGeom prst="rect">
            <a:avLst/>
          </a:prstGeom>
          <a:ln>
            <a:noFill/>
          </a:ln>
        </p:spPr>
      </p:pic>
      <p:sp>
        <p:nvSpPr>
          <p:cNvPr id="182"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3"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84" name="PlaceHolder 4"/>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85" name="PlaceHolder 5"/>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22" name="Picture 7" descr=""/>
          <p:cNvPicPr/>
          <p:nvPr/>
        </p:nvPicPr>
        <p:blipFill>
          <a:blip r:embed="rId3"/>
          <a:srcRect l="3610" t="0" r="0" b="0"/>
          <a:stretch/>
        </p:blipFill>
        <p:spPr>
          <a:xfrm>
            <a:off x="0" y="2669760"/>
            <a:ext cx="4035240" cy="4186440"/>
          </a:xfrm>
          <a:prstGeom prst="rect">
            <a:avLst/>
          </a:prstGeom>
          <a:ln>
            <a:noFill/>
          </a:ln>
        </p:spPr>
      </p:pic>
      <p:pic>
        <p:nvPicPr>
          <p:cNvPr id="223" name="Picture 6" descr=""/>
          <p:cNvPicPr/>
          <p:nvPr/>
        </p:nvPicPr>
        <p:blipFill>
          <a:blip r:embed="rId4"/>
          <a:srcRect l="35647" t="0" r="0" b="0"/>
          <a:stretch/>
        </p:blipFill>
        <p:spPr>
          <a:xfrm>
            <a:off x="0" y="2892240"/>
            <a:ext cx="1520640" cy="2363760"/>
          </a:xfrm>
          <a:prstGeom prst="rect">
            <a:avLst/>
          </a:prstGeom>
          <a:ln>
            <a:noFill/>
          </a:ln>
        </p:spPr>
      </p:pic>
      <p:sp>
        <p:nvSpPr>
          <p:cNvPr id="224" name="CustomShape 1"/>
          <p:cNvSpPr/>
          <p:nvPr/>
        </p:nvSpPr>
        <p:spPr>
          <a:xfrm>
            <a:off x="8609040" y="1676520"/>
            <a:ext cx="2817720" cy="281772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25" name="Picture 8" descr=""/>
          <p:cNvPicPr/>
          <p:nvPr/>
        </p:nvPicPr>
        <p:blipFill>
          <a:blip r:embed="rId5"/>
          <a:srcRect l="0" t="28812" r="0" b="0"/>
          <a:stretch/>
        </p:blipFill>
        <p:spPr>
          <a:xfrm>
            <a:off x="7999560" y="0"/>
            <a:ext cx="1601640" cy="1139760"/>
          </a:xfrm>
          <a:prstGeom prst="rect">
            <a:avLst/>
          </a:prstGeom>
          <a:ln>
            <a:noFill/>
          </a:ln>
        </p:spPr>
      </p:pic>
      <p:pic>
        <p:nvPicPr>
          <p:cNvPr id="226" name="Picture 9" descr=""/>
          <p:cNvPicPr/>
          <p:nvPr/>
        </p:nvPicPr>
        <p:blipFill>
          <a:blip r:embed="rId6"/>
          <a:srcRect l="0" t="0" r="0" b="23333"/>
          <a:stretch/>
        </p:blipFill>
        <p:spPr>
          <a:xfrm>
            <a:off x="8605800" y="6095880"/>
            <a:ext cx="991800" cy="760320"/>
          </a:xfrm>
          <a:prstGeom prst="rect">
            <a:avLst/>
          </a:prstGeom>
          <a:ln>
            <a:noFill/>
          </a:ln>
        </p:spPr>
      </p:pic>
      <p:sp>
        <p:nvSpPr>
          <p:cNvPr id="227"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8"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29"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66" name="Picture 7" descr=""/>
          <p:cNvPicPr/>
          <p:nvPr/>
        </p:nvPicPr>
        <p:blipFill>
          <a:blip r:embed="rId3"/>
          <a:srcRect l="3610" t="0" r="0" b="0"/>
          <a:stretch/>
        </p:blipFill>
        <p:spPr>
          <a:xfrm>
            <a:off x="0" y="2669760"/>
            <a:ext cx="4035240" cy="4186440"/>
          </a:xfrm>
          <a:prstGeom prst="rect">
            <a:avLst/>
          </a:prstGeom>
          <a:ln>
            <a:noFill/>
          </a:ln>
        </p:spPr>
      </p:pic>
      <p:pic>
        <p:nvPicPr>
          <p:cNvPr id="267" name="Picture 6" descr=""/>
          <p:cNvPicPr/>
          <p:nvPr/>
        </p:nvPicPr>
        <p:blipFill>
          <a:blip r:embed="rId4"/>
          <a:srcRect l="35647" t="0" r="0" b="0"/>
          <a:stretch/>
        </p:blipFill>
        <p:spPr>
          <a:xfrm>
            <a:off x="0" y="2892240"/>
            <a:ext cx="1520640" cy="2363760"/>
          </a:xfrm>
          <a:prstGeom prst="rect">
            <a:avLst/>
          </a:prstGeom>
          <a:ln>
            <a:noFill/>
          </a:ln>
        </p:spPr>
      </p:pic>
      <p:sp>
        <p:nvSpPr>
          <p:cNvPr id="268" name="CustomShape 1"/>
          <p:cNvSpPr/>
          <p:nvPr/>
        </p:nvSpPr>
        <p:spPr>
          <a:xfrm>
            <a:off x="8609040" y="1676520"/>
            <a:ext cx="2817720" cy="281772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69" name="Picture 8" descr=""/>
          <p:cNvPicPr/>
          <p:nvPr/>
        </p:nvPicPr>
        <p:blipFill>
          <a:blip r:embed="rId5"/>
          <a:srcRect l="0" t="28812" r="0" b="0"/>
          <a:stretch/>
        </p:blipFill>
        <p:spPr>
          <a:xfrm>
            <a:off x="7999560" y="0"/>
            <a:ext cx="1601640" cy="1139760"/>
          </a:xfrm>
          <a:prstGeom prst="rect">
            <a:avLst/>
          </a:prstGeom>
          <a:ln>
            <a:noFill/>
          </a:ln>
        </p:spPr>
      </p:pic>
      <p:pic>
        <p:nvPicPr>
          <p:cNvPr id="270" name="Picture 9" descr=""/>
          <p:cNvPicPr/>
          <p:nvPr/>
        </p:nvPicPr>
        <p:blipFill>
          <a:blip r:embed="rId6"/>
          <a:srcRect l="0" t="0" r="0" b="23333"/>
          <a:stretch/>
        </p:blipFill>
        <p:spPr>
          <a:xfrm>
            <a:off x="8605800" y="6095880"/>
            <a:ext cx="991800" cy="760320"/>
          </a:xfrm>
          <a:prstGeom prst="rect">
            <a:avLst/>
          </a:prstGeom>
          <a:ln>
            <a:noFill/>
          </a:ln>
        </p:spPr>
      </p:pic>
      <p:sp>
        <p:nvSpPr>
          <p:cNvPr id="271"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72"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73"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10" name="Picture 7" descr=""/>
          <p:cNvPicPr/>
          <p:nvPr/>
        </p:nvPicPr>
        <p:blipFill>
          <a:blip r:embed="rId3"/>
          <a:srcRect l="3610" t="0" r="0" b="0"/>
          <a:stretch/>
        </p:blipFill>
        <p:spPr>
          <a:xfrm>
            <a:off x="0" y="2669760"/>
            <a:ext cx="4035240" cy="4186440"/>
          </a:xfrm>
          <a:prstGeom prst="rect">
            <a:avLst/>
          </a:prstGeom>
          <a:ln>
            <a:noFill/>
          </a:ln>
        </p:spPr>
      </p:pic>
      <p:pic>
        <p:nvPicPr>
          <p:cNvPr id="311" name="Picture 6" descr=""/>
          <p:cNvPicPr/>
          <p:nvPr/>
        </p:nvPicPr>
        <p:blipFill>
          <a:blip r:embed="rId4"/>
          <a:srcRect l="35647" t="0" r="0" b="0"/>
          <a:stretch/>
        </p:blipFill>
        <p:spPr>
          <a:xfrm>
            <a:off x="0" y="2892240"/>
            <a:ext cx="1520640" cy="2363760"/>
          </a:xfrm>
          <a:prstGeom prst="rect">
            <a:avLst/>
          </a:prstGeom>
          <a:ln>
            <a:noFill/>
          </a:ln>
        </p:spPr>
      </p:pic>
      <p:sp>
        <p:nvSpPr>
          <p:cNvPr id="312" name="CustomShape 1"/>
          <p:cNvSpPr/>
          <p:nvPr/>
        </p:nvSpPr>
        <p:spPr>
          <a:xfrm>
            <a:off x="8609040" y="1676520"/>
            <a:ext cx="2817720" cy="281772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13" name="Picture 8" descr=""/>
          <p:cNvPicPr/>
          <p:nvPr/>
        </p:nvPicPr>
        <p:blipFill>
          <a:blip r:embed="rId5"/>
          <a:srcRect l="0" t="28812" r="0" b="0"/>
          <a:stretch/>
        </p:blipFill>
        <p:spPr>
          <a:xfrm>
            <a:off x="7999560" y="0"/>
            <a:ext cx="1601640" cy="1139760"/>
          </a:xfrm>
          <a:prstGeom prst="rect">
            <a:avLst/>
          </a:prstGeom>
          <a:ln>
            <a:noFill/>
          </a:ln>
        </p:spPr>
      </p:pic>
      <p:pic>
        <p:nvPicPr>
          <p:cNvPr id="314" name="Picture 9" descr=""/>
          <p:cNvPicPr/>
          <p:nvPr/>
        </p:nvPicPr>
        <p:blipFill>
          <a:blip r:embed="rId6"/>
          <a:srcRect l="0" t="0" r="0" b="23333"/>
          <a:stretch/>
        </p:blipFill>
        <p:spPr>
          <a:xfrm>
            <a:off x="8605800" y="6095880"/>
            <a:ext cx="991800" cy="760320"/>
          </a:xfrm>
          <a:prstGeom prst="rect">
            <a:avLst/>
          </a:prstGeom>
          <a:ln>
            <a:noFill/>
          </a:ln>
        </p:spPr>
      </p:pic>
      <p:sp>
        <p:nvSpPr>
          <p:cNvPr id="315"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16"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1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54" name="Picture 7" descr=""/>
          <p:cNvPicPr/>
          <p:nvPr/>
        </p:nvPicPr>
        <p:blipFill>
          <a:blip r:embed="rId3"/>
          <a:srcRect l="3610" t="0" r="0" b="0"/>
          <a:stretch/>
        </p:blipFill>
        <p:spPr>
          <a:xfrm>
            <a:off x="0" y="2669760"/>
            <a:ext cx="4035240" cy="4186440"/>
          </a:xfrm>
          <a:prstGeom prst="rect">
            <a:avLst/>
          </a:prstGeom>
          <a:ln>
            <a:noFill/>
          </a:ln>
        </p:spPr>
      </p:pic>
      <p:pic>
        <p:nvPicPr>
          <p:cNvPr id="355" name="Picture 6" descr=""/>
          <p:cNvPicPr/>
          <p:nvPr/>
        </p:nvPicPr>
        <p:blipFill>
          <a:blip r:embed="rId4"/>
          <a:srcRect l="35647" t="0" r="0" b="0"/>
          <a:stretch/>
        </p:blipFill>
        <p:spPr>
          <a:xfrm>
            <a:off x="0" y="2892240"/>
            <a:ext cx="1520640" cy="2363760"/>
          </a:xfrm>
          <a:prstGeom prst="rect">
            <a:avLst/>
          </a:prstGeom>
          <a:ln>
            <a:noFill/>
          </a:ln>
        </p:spPr>
      </p:pic>
      <p:sp>
        <p:nvSpPr>
          <p:cNvPr id="356" name="CustomShape 1"/>
          <p:cNvSpPr/>
          <p:nvPr/>
        </p:nvSpPr>
        <p:spPr>
          <a:xfrm>
            <a:off x="8609040" y="1676520"/>
            <a:ext cx="2817720" cy="281772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57" name="Picture 8" descr=""/>
          <p:cNvPicPr/>
          <p:nvPr/>
        </p:nvPicPr>
        <p:blipFill>
          <a:blip r:embed="rId5"/>
          <a:srcRect l="0" t="28812" r="0" b="0"/>
          <a:stretch/>
        </p:blipFill>
        <p:spPr>
          <a:xfrm>
            <a:off x="7999560" y="0"/>
            <a:ext cx="1601640" cy="1139760"/>
          </a:xfrm>
          <a:prstGeom prst="rect">
            <a:avLst/>
          </a:prstGeom>
          <a:ln>
            <a:noFill/>
          </a:ln>
        </p:spPr>
      </p:pic>
      <p:pic>
        <p:nvPicPr>
          <p:cNvPr id="358" name="Picture 9" descr=""/>
          <p:cNvPicPr/>
          <p:nvPr/>
        </p:nvPicPr>
        <p:blipFill>
          <a:blip r:embed="rId6"/>
          <a:srcRect l="0" t="0" r="0" b="23333"/>
          <a:stretch/>
        </p:blipFill>
        <p:spPr>
          <a:xfrm>
            <a:off x="8605800" y="6095880"/>
            <a:ext cx="991800" cy="760320"/>
          </a:xfrm>
          <a:prstGeom prst="rect">
            <a:avLst/>
          </a:prstGeom>
          <a:ln>
            <a:noFill/>
          </a:ln>
        </p:spPr>
      </p:pic>
      <p:sp>
        <p:nvSpPr>
          <p:cNvPr id="359"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60"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36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jpeg"/><Relationship Id="rId3" Type="http://schemas.openxmlformats.org/officeDocument/2006/relationships/image" Target="../media/image48.pn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jpe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1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slideLayout" Target="../slideLayouts/slideLayout52.xml"/>
</Relationships>
</file>

<file path=ppt/slides/_rels/slide13.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1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image" Target="../media/image75.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1.xml"/>
</Relationships>
</file>

<file path=ppt/slides/_rels/slide2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85.xml"/>
</Relationships>
</file>

<file path=ppt/slides/_rels/slide27.xml.rels><?xml version="1.0" encoding="UTF-8"?>
<Relationships xmlns="http://schemas.openxmlformats.org/package/2006/relationships"><Relationship Id="rId1" Type="http://schemas.openxmlformats.org/officeDocument/2006/relationships/image" Target="../media/image78.gif"/><Relationship Id="rId2" Type="http://schemas.openxmlformats.org/officeDocument/2006/relationships/slideLayout" Target="../slideLayouts/slideLayout8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jpe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8" name="Picture 10" descr=""/>
          <p:cNvPicPr/>
          <p:nvPr/>
        </p:nvPicPr>
        <p:blipFill>
          <a:blip r:embed="rId1"/>
          <a:stretch/>
        </p:blipFill>
        <p:spPr>
          <a:xfrm>
            <a:off x="8553240" y="502920"/>
            <a:ext cx="3520440" cy="3520440"/>
          </a:xfrm>
          <a:prstGeom prst="rect">
            <a:avLst/>
          </a:prstGeom>
          <a:ln>
            <a:noFill/>
          </a:ln>
        </p:spPr>
      </p:pic>
      <p:sp>
        <p:nvSpPr>
          <p:cNvPr id="399" name="CustomShape 1"/>
          <p:cNvSpPr/>
          <p:nvPr/>
        </p:nvSpPr>
        <p:spPr>
          <a:xfrm>
            <a:off x="1154880" y="1447920"/>
            <a:ext cx="8823960" cy="332784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Cryptography</a:t>
            </a:r>
            <a:endParaRPr b="0" lang="en-US" sz="7200" spc="-1" strike="noStrike">
              <a:latin typeface="Arial"/>
            </a:endParaRPr>
          </a:p>
        </p:txBody>
      </p:sp>
      <p:pic>
        <p:nvPicPr>
          <p:cNvPr id="400" name="Picture 3" descr=""/>
          <p:cNvPicPr/>
          <p:nvPr/>
        </p:nvPicPr>
        <p:blipFill>
          <a:blip r:embed="rId2"/>
          <a:stretch/>
        </p:blipFill>
        <p:spPr>
          <a:xfrm>
            <a:off x="3070800" y="432000"/>
            <a:ext cx="2652120" cy="3040920"/>
          </a:xfrm>
          <a:prstGeom prst="rect">
            <a:avLst/>
          </a:prstGeom>
          <a:ln>
            <a:noFill/>
          </a:ln>
        </p:spPr>
      </p:pic>
      <p:pic>
        <p:nvPicPr>
          <p:cNvPr id="401" name="Picture 4" descr=""/>
          <p:cNvPicPr/>
          <p:nvPr/>
        </p:nvPicPr>
        <p:blipFill>
          <a:blip r:embed="rId3"/>
          <a:stretch/>
        </p:blipFill>
        <p:spPr>
          <a:xfrm>
            <a:off x="370080" y="263880"/>
            <a:ext cx="2024640" cy="2024640"/>
          </a:xfrm>
          <a:prstGeom prst="rect">
            <a:avLst/>
          </a:prstGeom>
          <a:ln>
            <a:noFill/>
          </a:ln>
        </p:spPr>
      </p:pic>
      <p:pic>
        <p:nvPicPr>
          <p:cNvPr id="402" name="Picture 5" descr=""/>
          <p:cNvPicPr/>
          <p:nvPr/>
        </p:nvPicPr>
        <p:blipFill>
          <a:blip r:embed="rId4"/>
          <a:stretch/>
        </p:blipFill>
        <p:spPr>
          <a:xfrm>
            <a:off x="6609240" y="793800"/>
            <a:ext cx="1635840" cy="2316960"/>
          </a:xfrm>
          <a:prstGeom prst="rect">
            <a:avLst/>
          </a:prstGeom>
          <a:ln>
            <a:noFill/>
          </a:ln>
        </p:spPr>
      </p:pic>
      <p:pic>
        <p:nvPicPr>
          <p:cNvPr id="403" name="Picture 6" descr=""/>
          <p:cNvPicPr/>
          <p:nvPr/>
        </p:nvPicPr>
        <p:blipFill>
          <a:blip r:embed="rId5"/>
          <a:stretch/>
        </p:blipFill>
        <p:spPr>
          <a:xfrm>
            <a:off x="352080" y="4742640"/>
            <a:ext cx="3121560" cy="2033280"/>
          </a:xfrm>
          <a:prstGeom prst="rect">
            <a:avLst/>
          </a:prstGeom>
          <a:ln>
            <a:noFill/>
          </a:ln>
        </p:spPr>
      </p:pic>
      <p:sp>
        <p:nvSpPr>
          <p:cNvPr id="404" name="CustomShape 2"/>
          <p:cNvSpPr/>
          <p:nvPr/>
        </p:nvSpPr>
        <p:spPr>
          <a:xfrm>
            <a:off x="3673440" y="5265720"/>
            <a:ext cx="4176000" cy="911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Century Gothic"/>
                <a:ea typeface="DejaVu Sans"/>
              </a:rPr>
              <a:t>guvfvfnarknzcyrgrkggbqrzbafgengrnprnfnepvcurevubcrlbhjvyyrawblguvfjngpu</a:t>
            </a:r>
            <a:endParaRPr b="0" lang="en-US" sz="1800" spc="-1" strike="noStrike">
              <a:latin typeface="Arial"/>
            </a:endParaRPr>
          </a:p>
        </p:txBody>
      </p:sp>
      <p:pic>
        <p:nvPicPr>
          <p:cNvPr id="405" name="Picture 9" descr=""/>
          <p:cNvPicPr/>
          <p:nvPr/>
        </p:nvPicPr>
        <p:blipFill>
          <a:blip r:embed="rId6"/>
          <a:stretch/>
        </p:blipFill>
        <p:spPr>
          <a:xfrm>
            <a:off x="8252280" y="2969640"/>
            <a:ext cx="2790720" cy="374364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646200" y="452880"/>
            <a:ext cx="9402840" cy="1398600"/>
          </a:xfrm>
          <a:prstGeom prst="rect">
            <a:avLst/>
          </a:prstGeom>
          <a:noFill/>
          <a:ln>
            <a:noFill/>
          </a:ln>
        </p:spPr>
        <p:style>
          <a:lnRef idx="0"/>
          <a:fillRef idx="0"/>
          <a:effectRef idx="0"/>
          <a:fontRef idx="minor"/>
        </p:style>
      </p:sp>
      <p:sp>
        <p:nvSpPr>
          <p:cNvPr id="439" name="CustomShape 2"/>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Flaws of the Enigma</a:t>
            </a:r>
            <a:endParaRPr b="0" lang="en-US" sz="4400" spc="-1" strike="noStrike">
              <a:latin typeface="Arial"/>
            </a:endParaRPr>
          </a:p>
        </p:txBody>
      </p:sp>
      <p:sp>
        <p:nvSpPr>
          <p:cNvPr id="440" name="CustomShape 3"/>
          <p:cNvSpPr/>
          <p:nvPr/>
        </p:nvSpPr>
        <p:spPr>
          <a:xfrm>
            <a:off x="609480" y="1604520"/>
            <a:ext cx="10972080" cy="3976920"/>
          </a:xfrm>
          <a:prstGeom prst="rect">
            <a:avLst/>
          </a:prstGeom>
          <a:noFill/>
          <a:ln>
            <a:noFill/>
          </a:ln>
        </p:spPr>
        <p:style>
          <a:lnRef idx="0"/>
          <a:fillRef idx="0"/>
          <a:effectRef idx="0"/>
          <a:fontRef idx="minor"/>
        </p:style>
        <p:txBody>
          <a:bodyPr lIns="0" rIns="0" tIns="0" bIns="0" anchor="ctr"/>
          <a:p>
            <a:pPr marL="219600" indent="-219240">
              <a:lnSpc>
                <a:spcPct val="100000"/>
              </a:lnSpc>
              <a:buBlip>
                <a:blip r:embed="rId1"/>
              </a:buBlip>
            </a:pPr>
            <a:r>
              <a:rPr b="0" lang="en-US" sz="3200" spc="-1" strike="noStrike">
                <a:solidFill>
                  <a:srgbClr val="ffffff"/>
                </a:solidFill>
                <a:latin typeface="Arial"/>
              </a:rPr>
              <a:t>Letter could not encode to itself =&gt; negative fingerprint</a:t>
            </a:r>
            <a:endParaRPr b="0" lang="en-US" sz="3200" spc="-1" strike="noStrike">
              <a:latin typeface="Arial"/>
            </a:endParaRPr>
          </a:p>
          <a:p>
            <a:pPr marL="219600" indent="-219240">
              <a:lnSpc>
                <a:spcPct val="100000"/>
              </a:lnSpc>
              <a:buBlip>
                <a:blip r:embed="rId2"/>
              </a:buBlip>
            </a:pPr>
            <a:r>
              <a:rPr b="0" lang="en-US" sz="3200" spc="-1" strike="noStrike">
                <a:solidFill>
                  <a:srgbClr val="ffffff"/>
                </a:solidFill>
                <a:latin typeface="Arial"/>
              </a:rPr>
              <a:t>Predictable cribs in the cipher such as “Wetterbericht” or “Heil Hitler”</a:t>
            </a:r>
            <a:endParaRPr b="0" lang="en-US" sz="3200" spc="-1" strike="noStrike">
              <a:latin typeface="Arial"/>
            </a:endParaRPr>
          </a:p>
          <a:p>
            <a:pPr marL="219600" indent="-219240">
              <a:lnSpc>
                <a:spcPct val="100000"/>
              </a:lnSpc>
              <a:buBlip>
                <a:blip r:embed="rId3"/>
              </a:buBlip>
            </a:pPr>
            <a:r>
              <a:rPr b="0" lang="en-US" sz="3200" spc="-1" strike="noStrike">
                <a:solidFill>
                  <a:srgbClr val="ffffff"/>
                </a:solidFill>
                <a:latin typeface="Arial"/>
              </a:rPr>
              <a:t>Start positions of the rotors were to be set randomly by hand =&gt; bias </a:t>
            </a:r>
            <a:endParaRPr b="0" lang="en-US" sz="3200" spc="-1" strike="noStrike">
              <a:latin typeface="Arial"/>
            </a:endParaRPr>
          </a:p>
        </p:txBody>
      </p:sp>
    </p:spTree>
  </p:cSld>
  <p:timing>
    <p:tnLst>
      <p:par>
        <p:cTn id="145" dur="indefinite" restart="never" nodeType="tmRoot">
          <p:childTnLst>
            <p:seq>
              <p:cTn id="146" dur="indefinite" nodeType="mainSeq">
                <p:childTnLst>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440">
                                            <p:txEl>
                                              <p:pRg st="0" end="0"/>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440">
                                            <p:txEl>
                                              <p:pRg st="1" end="1"/>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44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609480" y="273600"/>
            <a:ext cx="10972080" cy="1144440"/>
          </a:xfrm>
          <a:prstGeom prst="rect">
            <a:avLst/>
          </a:prstGeom>
          <a:noFill/>
          <a:ln>
            <a:noFill/>
          </a:ln>
        </p:spPr>
        <p:txBody>
          <a:bodyPr lIns="0" rIns="0" tIns="0" bIns="0" anchor="ctr"/>
          <a:p>
            <a:pPr algn="ctr"/>
            <a:r>
              <a:rPr b="0" lang="en-US" sz="4200" spc="-1" strike="noStrike">
                <a:solidFill>
                  <a:srgbClr val="ffffff"/>
                </a:solidFill>
                <a:latin typeface="Century Gothic"/>
                <a:ea typeface="DejaVu Sans"/>
              </a:rPr>
              <a:t>Human bias in randomness</a:t>
            </a:r>
            <a:endParaRPr b="0" lang="en-US" sz="4200" spc="-1" strike="noStrike">
              <a:latin typeface="Arial"/>
            </a:endParaRPr>
          </a:p>
        </p:txBody>
      </p:sp>
      <p:sp>
        <p:nvSpPr>
          <p:cNvPr id="442" name="TextShape 2"/>
          <p:cNvSpPr txBox="1"/>
          <p:nvPr/>
        </p:nvSpPr>
        <p:spPr>
          <a:xfrm>
            <a:off x="609480" y="1604520"/>
            <a:ext cx="5354280" cy="4430520"/>
          </a:xfrm>
          <a:prstGeom prst="rect">
            <a:avLst/>
          </a:prstGeom>
          <a:noFill/>
          <a:ln>
            <a:noFill/>
          </a:ln>
        </p:spPr>
        <p:txBody>
          <a:bodyPr lIns="0" rIns="0" tIns="0" bIns="0">
            <a:normAutofit/>
          </a:bodyPr>
          <a:p>
            <a:pPr marL="432000" indent="-324000">
              <a:spcBef>
                <a:spcPts val="1417"/>
              </a:spcBef>
              <a:buClr>
                <a:srgbClr val="ffffff"/>
              </a:buClr>
              <a:buSzPct val="45000"/>
              <a:buFont typeface="Wingdings" charset="2"/>
              <a:buChar char=""/>
            </a:pPr>
            <a:r>
              <a:rPr b="0" lang="en-US" sz="5400" spc="-1" strike="noStrike">
                <a:solidFill>
                  <a:srgbClr val="ffffff"/>
                </a:solidFill>
                <a:latin typeface="Century Gothic"/>
                <a:ea typeface="Noto Sans CJK SC"/>
              </a:rPr>
              <a:t>1010010011110011010111001011110101000111000100000001111000111100011100010100001101000010100001101111</a:t>
            </a:r>
            <a:endParaRPr b="0" lang="en-US" sz="5400" spc="-1" strike="noStrike">
              <a:latin typeface="Arial"/>
            </a:endParaRPr>
          </a:p>
        </p:txBody>
      </p:sp>
      <p:sp>
        <p:nvSpPr>
          <p:cNvPr id="443" name="TextShape 3"/>
          <p:cNvSpPr txBox="1"/>
          <p:nvPr/>
        </p:nvSpPr>
        <p:spPr>
          <a:xfrm>
            <a:off x="6231960" y="1604520"/>
            <a:ext cx="5380920" cy="4796280"/>
          </a:xfrm>
          <a:prstGeom prst="rect">
            <a:avLst/>
          </a:prstGeom>
          <a:noFill/>
          <a:ln>
            <a:noFill/>
          </a:ln>
        </p:spPr>
        <p:txBody>
          <a:bodyPr lIns="0" rIns="0" tIns="0" bIns="0">
            <a:normAutofit/>
          </a:bodyPr>
          <a:p>
            <a:pPr marL="432000" indent="-324000">
              <a:spcBef>
                <a:spcPts val="1417"/>
              </a:spcBef>
              <a:buClr>
                <a:srgbClr val="ffffff"/>
              </a:buClr>
              <a:buSzPct val="45000"/>
              <a:buFont typeface="Wingdings" charset="2"/>
              <a:buChar char=""/>
            </a:pPr>
            <a:r>
              <a:rPr b="0" lang="en-US" sz="4400" spc="-1" strike="noStrike">
                <a:solidFill>
                  <a:srgbClr val="ffffff"/>
                </a:solidFill>
                <a:latin typeface="Century Gothic"/>
                <a:ea typeface="Noto Sans CJK SC"/>
              </a:rPr>
              <a:t>101101101101010101010101011010101010101010101010101010101010101010101001101010011010101010101010101</a:t>
            </a:r>
            <a:endParaRPr b="0" lang="en-US" sz="4400" spc="-1" strike="noStrike">
              <a:latin typeface="Arial"/>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646200" y="452880"/>
            <a:ext cx="9402840" cy="139860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Frequency analysis:</a:t>
            </a:r>
            <a:endParaRPr b="0" lang="en-US" sz="4200" spc="-1" strike="noStrike">
              <a:latin typeface="Arial"/>
            </a:endParaRPr>
          </a:p>
        </p:txBody>
      </p:sp>
      <p:pic>
        <p:nvPicPr>
          <p:cNvPr id="445" name="" descr=""/>
          <p:cNvPicPr/>
          <p:nvPr/>
        </p:nvPicPr>
        <p:blipFill>
          <a:blip r:embed="rId1"/>
          <a:srcRect l="0" t="28150" r="66306" b="0"/>
          <a:stretch/>
        </p:blipFill>
        <p:spPr>
          <a:xfrm>
            <a:off x="6512040" y="1851480"/>
            <a:ext cx="1716840" cy="4353480"/>
          </a:xfrm>
          <a:prstGeom prst="rect">
            <a:avLst/>
          </a:prstGeom>
          <a:ln>
            <a:noFill/>
          </a:ln>
        </p:spPr>
      </p:pic>
      <p:pic>
        <p:nvPicPr>
          <p:cNvPr id="446" name="" descr=""/>
          <p:cNvPicPr/>
          <p:nvPr/>
        </p:nvPicPr>
        <p:blipFill>
          <a:blip r:embed="rId2"/>
          <a:srcRect l="0" t="28131" r="67575" b="0"/>
          <a:stretch/>
        </p:blipFill>
        <p:spPr>
          <a:xfrm>
            <a:off x="365760" y="1920240"/>
            <a:ext cx="1645200" cy="4297320"/>
          </a:xfrm>
          <a:prstGeom prst="rect">
            <a:avLst/>
          </a:prstGeom>
          <a:ln>
            <a:noFill/>
          </a:ln>
        </p:spPr>
      </p:pic>
      <p:pic>
        <p:nvPicPr>
          <p:cNvPr id="447" name="" descr=""/>
          <p:cNvPicPr/>
          <p:nvPr/>
        </p:nvPicPr>
        <p:blipFill>
          <a:blip r:embed="rId3"/>
          <a:srcRect l="31984" t="29931" r="33992" b="0"/>
          <a:stretch/>
        </p:blipFill>
        <p:spPr>
          <a:xfrm>
            <a:off x="1895760" y="1920240"/>
            <a:ext cx="2036160" cy="4297320"/>
          </a:xfrm>
          <a:prstGeom prst="rect">
            <a:avLst/>
          </a:prstGeom>
          <a:ln>
            <a:noFill/>
          </a:ln>
        </p:spPr>
      </p:pic>
      <p:pic>
        <p:nvPicPr>
          <p:cNvPr id="448" name="" descr=""/>
          <p:cNvPicPr/>
          <p:nvPr/>
        </p:nvPicPr>
        <p:blipFill>
          <a:blip r:embed="rId4"/>
          <a:srcRect l="33302" t="29976" r="33333" b="0"/>
          <a:stretch/>
        </p:blipFill>
        <p:spPr>
          <a:xfrm>
            <a:off x="8229240" y="1851480"/>
            <a:ext cx="2010960" cy="4353480"/>
          </a:xfrm>
          <a:prstGeom prst="rect">
            <a:avLst/>
          </a:prstGeom>
          <a:ln>
            <a:noFill/>
          </a:ln>
        </p:spPr>
      </p:pic>
      <p:pic>
        <p:nvPicPr>
          <p:cNvPr id="449" name="" descr=""/>
          <p:cNvPicPr/>
          <p:nvPr/>
        </p:nvPicPr>
        <p:blipFill>
          <a:blip r:embed="rId5"/>
          <a:srcRect l="65984" t="29129" r="0" b="0"/>
          <a:stretch/>
        </p:blipFill>
        <p:spPr>
          <a:xfrm>
            <a:off x="3931920" y="1920240"/>
            <a:ext cx="2089440" cy="4297320"/>
          </a:xfrm>
          <a:prstGeom prst="rect">
            <a:avLst/>
          </a:prstGeom>
          <a:ln>
            <a:noFill/>
          </a:ln>
        </p:spPr>
      </p:pic>
      <p:pic>
        <p:nvPicPr>
          <p:cNvPr id="450" name="" descr=""/>
          <p:cNvPicPr/>
          <p:nvPr/>
        </p:nvPicPr>
        <p:blipFill>
          <a:blip r:embed="rId6"/>
          <a:srcRect l="65710" t="27984" r="0" b="0"/>
          <a:stretch/>
        </p:blipFill>
        <p:spPr>
          <a:xfrm>
            <a:off x="10240560" y="1828800"/>
            <a:ext cx="2047680" cy="4376160"/>
          </a:xfrm>
          <a:prstGeom prst="rect">
            <a:avLst/>
          </a:prstGeom>
          <a:ln>
            <a:noFill/>
          </a:ln>
        </p:spPr>
      </p:pic>
    </p:spTree>
  </p:cSld>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445"/>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446"/>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44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447"/>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449"/>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646200" y="452880"/>
            <a:ext cx="9402840" cy="139860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Enigma</a:t>
            </a:r>
            <a:endParaRPr b="0" lang="en-US" sz="4200" spc="-1" strike="noStrike">
              <a:latin typeface="Arial"/>
            </a:endParaRPr>
          </a:p>
        </p:txBody>
      </p:sp>
      <p:pic>
        <p:nvPicPr>
          <p:cNvPr id="452" name="" descr=""/>
          <p:cNvPicPr/>
          <p:nvPr/>
        </p:nvPicPr>
        <p:blipFill>
          <a:blip r:embed="rId1"/>
          <a:stretch/>
        </p:blipFill>
        <p:spPr>
          <a:xfrm>
            <a:off x="0" y="-182880"/>
            <a:ext cx="12161520" cy="7039080"/>
          </a:xfrm>
          <a:prstGeom prst="rect">
            <a:avLst/>
          </a:prstGeom>
          <a:ln>
            <a:noFill/>
          </a:ln>
        </p:spPr>
      </p:pic>
    </p:spTree>
  </p:cSld>
  <p:timing>
    <p:tnLst>
      <p:par>
        <p:cTn id="185" dur="indefinite" restart="never" nodeType="tmRoot">
          <p:childTnLst>
            <p:seq>
              <p:cTn id="18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608760" y="227160"/>
            <a:ext cx="11855520" cy="1144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Claude Shannon, the KGB and walnuts</a:t>
            </a:r>
            <a:endParaRPr b="0" lang="en-US" sz="4400" spc="-1" strike="noStrike">
              <a:latin typeface="Arial"/>
            </a:endParaRPr>
          </a:p>
        </p:txBody>
      </p:sp>
      <p:sp>
        <p:nvSpPr>
          <p:cNvPr id="454" name="CustomShape 2"/>
          <p:cNvSpPr/>
          <p:nvPr/>
        </p:nvSpPr>
        <p:spPr>
          <a:xfrm>
            <a:off x="609480" y="1604520"/>
            <a:ext cx="10728720" cy="4795920"/>
          </a:xfrm>
          <a:prstGeom prst="rect">
            <a:avLst/>
          </a:prstGeom>
          <a:noFill/>
          <a:ln>
            <a:noFill/>
          </a:ln>
        </p:spPr>
        <p:style>
          <a:lnRef idx="0"/>
          <a:fillRef idx="0"/>
          <a:effectRef idx="0"/>
          <a:fontRef idx="minor"/>
        </p:style>
        <p:txBody>
          <a:bodyPr lIns="0" rIns="0" tIns="0" bIns="0"/>
          <a:p>
            <a:pPr marL="216000" indent="-215640">
              <a:lnSpc>
                <a:spcPct val="100000"/>
              </a:lnSpc>
              <a:spcAft>
                <a:spcPts val="1585"/>
              </a:spcAft>
              <a:buClr>
                <a:srgbClr val="ffffff"/>
              </a:buClr>
              <a:buSzPct val="45000"/>
              <a:buFont typeface="Wingdings" charset="2"/>
              <a:buChar char=""/>
            </a:pPr>
            <a:r>
              <a:rPr b="0" lang="en-US" sz="3200" spc="-1" strike="noStrike">
                <a:solidFill>
                  <a:srgbClr val="ffffff"/>
                </a:solidFill>
                <a:latin typeface="Arial"/>
              </a:rPr>
              <a:t>Mathematical proof that the one-time pad is unbreakable</a:t>
            </a:r>
            <a:endParaRPr b="0" lang="en-US" sz="3200" spc="-1" strike="noStrike">
              <a:latin typeface="Arial"/>
            </a:endParaRPr>
          </a:p>
          <a:p>
            <a:pPr lvl="1" marL="658440" indent="-216000">
              <a:lnSpc>
                <a:spcPct val="100000"/>
              </a:lnSpc>
              <a:spcAft>
                <a:spcPts val="1585"/>
              </a:spcAft>
              <a:buClr>
                <a:srgbClr val="ffffff"/>
              </a:buClr>
              <a:buSzPct val="45000"/>
              <a:buFont typeface="Wingdings" charset="2"/>
              <a:buChar char=""/>
            </a:pPr>
            <a:r>
              <a:rPr b="0" lang="en-US" sz="3200" spc="-1" strike="noStrike">
                <a:solidFill>
                  <a:srgbClr val="ffffff"/>
                </a:solidFill>
                <a:latin typeface="Arial"/>
              </a:rPr>
              <a:t>Completely random key</a:t>
            </a:r>
            <a:endParaRPr b="0" lang="en-US" sz="3200" spc="-1" strike="noStrike">
              <a:latin typeface="Arial"/>
            </a:endParaRPr>
          </a:p>
          <a:p>
            <a:pPr lvl="1" marL="658440" indent="-216000">
              <a:lnSpc>
                <a:spcPct val="100000"/>
              </a:lnSpc>
              <a:spcAft>
                <a:spcPts val="1585"/>
              </a:spcAft>
              <a:buClr>
                <a:srgbClr val="ffffff"/>
              </a:buClr>
              <a:buSzPct val="45000"/>
              <a:buFont typeface="Wingdings" charset="2"/>
              <a:buChar char=""/>
            </a:pPr>
            <a:r>
              <a:rPr b="0" lang="en-US" sz="3200" spc="-1" strike="noStrike">
                <a:solidFill>
                  <a:srgbClr val="ffffff"/>
                </a:solidFill>
                <a:latin typeface="Arial"/>
              </a:rPr>
              <a:t>Equals plaintext in length (no repetition)</a:t>
            </a:r>
            <a:endParaRPr b="0" lang="en-US" sz="3200" spc="-1" strike="noStrike">
              <a:latin typeface="Arial"/>
            </a:endParaRPr>
          </a:p>
          <a:p>
            <a:pPr lvl="1" marL="658440" indent="-216000">
              <a:lnSpc>
                <a:spcPct val="100000"/>
              </a:lnSpc>
              <a:spcAft>
                <a:spcPts val="1585"/>
              </a:spcAft>
              <a:buClr>
                <a:srgbClr val="ffffff"/>
              </a:buClr>
              <a:buSzPct val="45000"/>
              <a:buFont typeface="Wingdings" charset="2"/>
              <a:buChar char=""/>
            </a:pPr>
            <a:r>
              <a:rPr b="0" lang="en-US" sz="3200" spc="-1" strike="noStrike">
                <a:solidFill>
                  <a:srgbClr val="ffffff"/>
                </a:solidFill>
                <a:latin typeface="Arial"/>
              </a:rPr>
              <a:t>Never reused (=&gt; one-time)</a:t>
            </a:r>
            <a:endParaRPr b="0" lang="en-US" sz="3200" spc="-1" strike="noStrike">
              <a:latin typeface="Arial"/>
            </a:endParaRPr>
          </a:p>
          <a:p>
            <a:pPr lvl="1" marL="658440" indent="-216000">
              <a:lnSpc>
                <a:spcPct val="100000"/>
              </a:lnSpc>
              <a:spcAft>
                <a:spcPts val="1585"/>
              </a:spcAft>
              <a:buClr>
                <a:srgbClr val="ffffff"/>
              </a:buClr>
              <a:buSzPct val="45000"/>
              <a:buFont typeface="Wingdings" charset="2"/>
              <a:buChar char=""/>
            </a:pPr>
            <a:r>
              <a:rPr b="0" lang="en-US" sz="3200" spc="-1" strike="noStrike">
                <a:solidFill>
                  <a:srgbClr val="ffffff"/>
                </a:solidFill>
                <a:latin typeface="Arial"/>
              </a:rPr>
              <a:t>Perfectly secret key</a:t>
            </a:r>
            <a:endParaRPr b="0" lang="en-US" sz="3200" spc="-1" strike="noStrike">
              <a:latin typeface="Arial"/>
            </a:endParaRPr>
          </a:p>
          <a:p>
            <a:pPr marL="216000" indent="-215640">
              <a:lnSpc>
                <a:spcPct val="100000"/>
              </a:lnSpc>
              <a:spcAft>
                <a:spcPts val="1585"/>
              </a:spcAft>
              <a:buClr>
                <a:srgbClr val="ffffff"/>
              </a:buClr>
              <a:buSzPct val="45000"/>
              <a:buFont typeface="Wingdings" charset="2"/>
              <a:buChar char=""/>
            </a:pPr>
            <a:r>
              <a:rPr b="0" lang="en-US" sz="3200" spc="-1" strike="noStrike">
                <a:solidFill>
                  <a:srgbClr val="ffffff"/>
                </a:solidFill>
                <a:latin typeface="Arial"/>
              </a:rPr>
              <a:t>Difficult key distribution</a:t>
            </a:r>
            <a:endParaRPr b="0" lang="en-US" sz="3200" spc="-1" strike="noStrike">
              <a:latin typeface="Arial"/>
            </a:endParaRPr>
          </a:p>
          <a:p>
            <a:pPr marL="216000" indent="-215640">
              <a:lnSpc>
                <a:spcPct val="100000"/>
              </a:lnSpc>
              <a:spcAft>
                <a:spcPts val="1585"/>
              </a:spcAft>
              <a:buClr>
                <a:srgbClr val="ffffff"/>
              </a:buClr>
              <a:buSzPct val="45000"/>
              <a:buFont typeface="Wingdings" charset="2"/>
              <a:buChar char=""/>
            </a:pPr>
            <a:r>
              <a:rPr b="0" lang="en-US" sz="3200" spc="-1" strike="noStrike">
                <a:solidFill>
                  <a:srgbClr val="ffffff"/>
                </a:solidFill>
                <a:latin typeface="Arial"/>
              </a:rPr>
              <a:t>KGB agents hid miniature keys in walnuts</a:t>
            </a:r>
            <a:endParaRPr b="0" lang="en-US" sz="3200" spc="-1" strike="noStrike">
              <a:latin typeface="Arial"/>
            </a:endParaRPr>
          </a:p>
        </p:txBody>
      </p:sp>
    </p:spTree>
  </p:cSld>
  <p:timing>
    <p:tnLst>
      <p:par>
        <p:cTn id="187" dur="indefinite" restart="never" nodeType="tmRoot">
          <p:childTnLst>
            <p:seq>
              <p:cTn id="188" dur="indefinite" nodeType="mainSeq">
                <p:childTnLst>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454">
                                            <p:txEl>
                                              <p:pRg st="1" end="1"/>
                                            </p:txEl>
                                          </p:spTgt>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454">
                                            <p:txEl>
                                              <p:pRg st="2" end="2"/>
                                            </p:txEl>
                                          </p:spTgt>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454">
                                            <p:txEl>
                                              <p:pRg st="3" end="3"/>
                                            </p:txEl>
                                          </p:spTgt>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 name="" descr=""/>
          <p:cNvPicPr/>
          <p:nvPr/>
        </p:nvPicPr>
        <p:blipFill>
          <a:blip r:embed="rId1"/>
          <a:stretch/>
        </p:blipFill>
        <p:spPr>
          <a:xfrm>
            <a:off x="360" y="6531120"/>
            <a:ext cx="3290400" cy="329040"/>
          </a:xfrm>
          <a:prstGeom prst="rect">
            <a:avLst/>
          </a:prstGeom>
          <a:ln>
            <a:noFill/>
          </a:ln>
        </p:spPr>
      </p:pic>
      <p:sp>
        <p:nvSpPr>
          <p:cNvPr id="456" name="CustomShape 1"/>
          <p:cNvSpPr/>
          <p:nvPr/>
        </p:nvSpPr>
        <p:spPr>
          <a:xfrm>
            <a:off x="609480" y="1604520"/>
            <a:ext cx="10971360" cy="3976200"/>
          </a:xfrm>
          <a:prstGeom prst="rect">
            <a:avLst/>
          </a:prstGeom>
          <a:noFill/>
          <a:ln>
            <a:noFill/>
          </a:ln>
        </p:spPr>
        <p:style>
          <a:lnRef idx="0"/>
          <a:fillRef idx="0"/>
          <a:effectRef idx="0"/>
          <a:fontRef idx="minor"/>
        </p:style>
        <p:txBody>
          <a:bodyPr lIns="0" rIns="0" tIns="0" bIns="0" anchor="ctr"/>
          <a:p>
            <a:pPr marL="216000" indent="-215640">
              <a:lnSpc>
                <a:spcPct val="100000"/>
              </a:lnSpc>
              <a:buClr>
                <a:srgbClr val="ffffff"/>
              </a:buClr>
              <a:buSzPct val="45000"/>
              <a:buFont typeface="Wingdings" charset="2"/>
              <a:buChar char=""/>
            </a:pPr>
            <a:r>
              <a:rPr b="0" lang="en-US" sz="3200" spc="-1" strike="noStrike">
                <a:solidFill>
                  <a:srgbClr val="ffffff"/>
                </a:solidFill>
                <a:latin typeface="Arial"/>
                <a:ea typeface="DejaVu Sans"/>
              </a:rPr>
              <a:t>Public key to encipher</a:t>
            </a:r>
            <a:endParaRPr b="0" lang="en-US" sz="3200" spc="-1" strike="noStrike">
              <a:latin typeface="Arial"/>
            </a:endParaRPr>
          </a:p>
          <a:p>
            <a:pPr marL="216000" indent="-215640">
              <a:lnSpc>
                <a:spcPct val="100000"/>
              </a:lnSpc>
              <a:buClr>
                <a:srgbClr val="ffffff"/>
              </a:buClr>
              <a:buSzPct val="45000"/>
              <a:buFont typeface="Wingdings" charset="2"/>
              <a:buChar char=""/>
            </a:pPr>
            <a:r>
              <a:rPr b="0" lang="en-US" sz="3200" spc="-1" strike="noStrike">
                <a:solidFill>
                  <a:srgbClr val="ffffff"/>
                </a:solidFill>
                <a:latin typeface="Arial"/>
                <a:ea typeface="DejaVu Sans"/>
              </a:rPr>
              <a:t>Private key to decipher</a:t>
            </a:r>
            <a:endParaRPr b="0" lang="en-US" sz="3200" spc="-1" strike="noStrike">
              <a:latin typeface="Arial"/>
            </a:endParaRPr>
          </a:p>
          <a:p>
            <a:pPr marL="216000" indent="-215640">
              <a:lnSpc>
                <a:spcPct val="100000"/>
              </a:lnSpc>
              <a:buClr>
                <a:srgbClr val="ffffff"/>
              </a:buClr>
              <a:buSzPct val="45000"/>
              <a:buFont typeface="Wingdings" charset="2"/>
              <a:buChar char=""/>
            </a:pPr>
            <a:r>
              <a:rPr b="0" lang="en-US" sz="3200" spc="-1" strike="noStrike">
                <a:solidFill>
                  <a:srgbClr val="ffffff"/>
                </a:solidFill>
                <a:latin typeface="Arial"/>
                <a:ea typeface="DejaVu Sans"/>
              </a:rPr>
              <a:t>Based on complex mathematical functions</a:t>
            </a:r>
            <a:endParaRPr b="0" lang="en-US" sz="3200" spc="-1" strike="noStrike">
              <a:latin typeface="Arial"/>
            </a:endParaRPr>
          </a:p>
          <a:p>
            <a:pPr lvl="1" marL="432000" indent="-215640">
              <a:lnSpc>
                <a:spcPct val="100000"/>
              </a:lnSpc>
              <a:buClr>
                <a:srgbClr val="ffffff"/>
              </a:buClr>
              <a:buSzPct val="45000"/>
              <a:buFont typeface="Wingdings" charset="2"/>
              <a:buChar char=""/>
            </a:pPr>
            <a:r>
              <a:rPr b="0" lang="en-US" sz="3200" spc="-1" strike="noStrike">
                <a:solidFill>
                  <a:srgbClr val="ffffff"/>
                </a:solidFill>
                <a:latin typeface="Arial"/>
                <a:ea typeface="DejaVu Sans"/>
              </a:rPr>
              <a:t>Easy to solve in one direction</a:t>
            </a:r>
            <a:endParaRPr b="0" lang="en-US" sz="3200" spc="-1" strike="noStrike">
              <a:latin typeface="Arial"/>
            </a:endParaRPr>
          </a:p>
          <a:p>
            <a:pPr lvl="1" marL="432000" indent="-215640">
              <a:lnSpc>
                <a:spcPct val="100000"/>
              </a:lnSpc>
              <a:buClr>
                <a:srgbClr val="ffffff"/>
              </a:buClr>
              <a:buSzPct val="45000"/>
              <a:buFont typeface="Wingdings" charset="2"/>
              <a:buChar char=""/>
            </a:pPr>
            <a:r>
              <a:rPr b="0" lang="en-US" sz="3200" spc="-1" strike="noStrike">
                <a:solidFill>
                  <a:srgbClr val="ffffff"/>
                </a:solidFill>
                <a:latin typeface="Arial"/>
                <a:ea typeface="DejaVu Sans"/>
              </a:rPr>
              <a:t>Very difficult / impossible to solve the other direction</a:t>
            </a:r>
            <a:endParaRPr b="0" lang="en-US" sz="3200" spc="-1" strike="noStrike">
              <a:latin typeface="Arial"/>
            </a:endParaRPr>
          </a:p>
          <a:p>
            <a:pPr lvl="2" marL="648000" indent="-216000">
              <a:lnSpc>
                <a:spcPct val="100000"/>
              </a:lnSpc>
              <a:buClr>
                <a:srgbClr val="000000"/>
              </a:buClr>
              <a:buSzPct val="45000"/>
              <a:buFont typeface="Wingdings" charset="2"/>
              <a:buChar char=""/>
            </a:pPr>
            <a:r>
              <a:rPr b="0" lang="en-US" sz="3200" spc="-1" strike="noStrike">
                <a:solidFill>
                  <a:srgbClr val="ffffff"/>
                </a:solidFill>
                <a:latin typeface="Arial"/>
                <a:ea typeface="DejaVu Sans"/>
              </a:rPr>
              <a:t>...yet </a:t>
            </a:r>
            <a:endParaRPr b="0" lang="en-US" sz="3200" spc="-1" strike="noStrike">
              <a:latin typeface="Arial"/>
            </a:endParaRPr>
          </a:p>
        </p:txBody>
      </p:sp>
      <p:sp>
        <p:nvSpPr>
          <p:cNvPr id="457" name="CustomShape 2"/>
          <p:cNvSpPr/>
          <p:nvPr/>
        </p:nvSpPr>
        <p:spPr>
          <a:xfrm>
            <a:off x="646200" y="452880"/>
            <a:ext cx="9402840" cy="13986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Asynchronous encryption and public keys</a:t>
            </a:r>
            <a:endParaRPr b="0" lang="en-US" sz="4400" spc="-1" strike="noStrike">
              <a:latin typeface="Arial"/>
            </a:endParaRPr>
          </a:p>
        </p:txBody>
      </p:sp>
    </p:spTree>
  </p:cSld>
  <p:timing>
    <p:tnLst>
      <p:par>
        <p:cTn id="211" dur="indefinite" restart="never" nodeType="tmRoot">
          <p:childTnLst>
            <p:seq>
              <p:cTn id="212" dur="indefinite" nodeType="mainSeq">
                <p:childTnLst>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456">
                                            <p:txEl>
                                              <p:pRg st="0" end="0"/>
                                            </p:txEl>
                                          </p:spTgt>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456">
                                            <p:txEl>
                                              <p:pRg st="1" end="1"/>
                                            </p:txEl>
                                          </p:spTgt>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456">
                                            <p:txEl>
                                              <p:pRg st="2" end="2"/>
                                            </p:txEl>
                                          </p:spTgt>
                                        </p:tgtEl>
                                        <p:attrNameLst>
                                          <p:attrName>style.visibility</p:attrName>
                                        </p:attrNameLst>
                                      </p:cBhvr>
                                      <p:to>
                                        <p:strVal val="visible"/>
                                      </p:to>
                                    </p:set>
                                  </p:childTnLst>
                                </p:cTn>
                              </p:par>
                              <p:par>
                                <p:cTn id="223" nodeType="withEffect" fill="hold" presetClass="entr" presetID="1">
                                  <p:stCondLst>
                                    <p:cond delay="0"/>
                                  </p:stCondLst>
                                  <p:childTnLst>
                                    <p:set>
                                      <p:cBhvr>
                                        <p:cTn id="224" dur="1" fill="hold">
                                          <p:stCondLst>
                                            <p:cond delay="0"/>
                                          </p:stCondLst>
                                        </p:cTn>
                                        <p:tgtEl>
                                          <p:spTgt spid="456">
                                            <p:txEl>
                                              <p:pRg st="3" end="3"/>
                                            </p:txEl>
                                          </p:spTgt>
                                        </p:tgtEl>
                                        <p:attrNameLst>
                                          <p:attrName>style.visibility</p:attrName>
                                        </p:attrNameLst>
                                      </p:cBhvr>
                                      <p:to>
                                        <p:strVal val="visible"/>
                                      </p:to>
                                    </p:set>
                                  </p:childTnLst>
                                </p:cTn>
                              </p:par>
                              <p:par>
                                <p:cTn id="225" nodeType="withEffect" fill="hold" presetClass="entr" presetID="1">
                                  <p:stCondLst>
                                    <p:cond delay="0"/>
                                  </p:stCondLst>
                                  <p:childTnLst>
                                    <p:set>
                                      <p:cBhvr>
                                        <p:cTn id="226" dur="1" fill="hold">
                                          <p:stCondLst>
                                            <p:cond delay="0"/>
                                          </p:stCondLst>
                                        </p:cTn>
                                        <p:tgtEl>
                                          <p:spTgt spid="456">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646200" y="452880"/>
            <a:ext cx="9402840" cy="13986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Future challenges for asynchronous encryption</a:t>
            </a:r>
            <a:endParaRPr b="0" lang="en-US" sz="4400" spc="-1" strike="noStrike">
              <a:latin typeface="Arial"/>
            </a:endParaRPr>
          </a:p>
        </p:txBody>
      </p:sp>
      <p:sp>
        <p:nvSpPr>
          <p:cNvPr id="459" name="CustomShape 2"/>
          <p:cNvSpPr/>
          <p:nvPr/>
        </p:nvSpPr>
        <p:spPr>
          <a:xfrm>
            <a:off x="640440" y="2468880"/>
            <a:ext cx="10971360" cy="39762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Based on complex mathematical problems</a:t>
            </a:r>
            <a:endParaRPr b="0" lang="en-US" sz="3200" spc="-1" strike="noStrike">
              <a:latin typeface="Arial"/>
            </a:endParaRPr>
          </a:p>
          <a:p>
            <a:pPr marL="432000" indent="-32292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Never proven to be unbreakable</a:t>
            </a:r>
            <a:endParaRPr b="0" lang="en-US" sz="3200" spc="-1" strike="noStrike">
              <a:latin typeface="Arial"/>
            </a:endParaRPr>
          </a:p>
          <a:p>
            <a:pPr marL="432000" indent="-32292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Just very difficult to break</a:t>
            </a:r>
            <a:endParaRPr b="0" lang="en-US" sz="3200" spc="-1" strike="noStrike">
              <a:latin typeface="Arial"/>
            </a:endParaRPr>
          </a:p>
          <a:p>
            <a:pPr marL="432000" indent="-32292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Any moment a mathematician could come forward with a solution</a:t>
            </a:r>
            <a:endParaRPr b="0" lang="en-US" sz="3200" spc="-1" strike="noStrike">
              <a:latin typeface="Arial"/>
            </a:endParaRPr>
          </a:p>
          <a:p>
            <a:pPr marL="432000" indent="-32292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Quantum computers might change everything</a:t>
            </a:r>
            <a:endParaRPr b="0" lang="en-US" sz="3200" spc="-1" strike="noStrike">
              <a:latin typeface="Arial"/>
            </a:endParaRPr>
          </a:p>
        </p:txBody>
      </p:sp>
    </p:spTree>
  </p:cSld>
  <p:timing>
    <p:tnLst>
      <p:par>
        <p:cTn id="227" dur="indefinite" restart="never" nodeType="tmRoot">
          <p:childTnLst>
            <p:seq>
              <p:cTn id="228" dur="indefinite" nodeType="mainSeq">
                <p:childTnLst>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459">
                                            <p:txEl>
                                              <p:pRg st="0" end="0"/>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459">
                                            <p:txEl>
                                              <p:pRg st="1" end="1"/>
                                            </p:txEl>
                                          </p:spTgt>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459">
                                            <p:txEl>
                                              <p:pRg st="2" end="2"/>
                                            </p:txEl>
                                          </p:spTgt>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459">
                                            <p:txEl>
                                              <p:pRg st="3" end="3"/>
                                            </p:txEl>
                                          </p:spTgt>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459">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1203120" y="2651760"/>
            <a:ext cx="9402840" cy="13986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Quantum cryptography</a:t>
            </a:r>
            <a:endParaRPr b="0" lang="en-US" sz="4400" spc="-1" strike="noStrike">
              <a:latin typeface="Arial"/>
            </a:endParaRPr>
          </a:p>
        </p:txBody>
      </p:sp>
    </p:spTree>
  </p:cSld>
  <p:timing>
    <p:tnLst>
      <p:par>
        <p:cTn id="249" dur="indefinite" restart="never" nodeType="tmRoot">
          <p:childTnLst>
            <p:seq>
              <p:cTn id="250" dur="indefinite" nodeType="mainSeq">
                <p:childTnLst>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saw:</a:t>
            </a:r>
            <a:endParaRPr b="0" lang="en-US" sz="4200" spc="-1" strike="noStrike">
              <a:latin typeface="Arial"/>
            </a:endParaRPr>
          </a:p>
        </p:txBody>
      </p:sp>
      <p:sp>
        <p:nvSpPr>
          <p:cNvPr id="462" name="CustomShape 2"/>
          <p:cNvSpPr/>
          <p:nvPr/>
        </p:nvSpPr>
        <p:spPr>
          <a:xfrm>
            <a:off x="1103400" y="1166760"/>
            <a:ext cx="8945640" cy="5079960"/>
          </a:xfrm>
          <a:prstGeom prst="rect">
            <a:avLst/>
          </a:prstGeom>
          <a:noFill/>
          <a:ln>
            <a:noFill/>
          </a:ln>
        </p:spPr>
        <p:style>
          <a:lnRef idx="0"/>
          <a:fillRef idx="0"/>
          <a:effectRef idx="0"/>
          <a:fontRef idx="minor"/>
        </p:style>
        <p:txBody>
          <a:bodyPr lIns="90000" rIns="90000" tIns="45000" bIns="45000"/>
          <a:p>
            <a:pPr marL="343080" indent="-3412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Antique and Julius Caesar</a:t>
            </a:r>
            <a:endParaRPr b="0" lang="en-US" sz="20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Middle Ages, Vigenère, Al Kindi and letter frequency fingerprints</a:t>
            </a:r>
            <a:endParaRPr b="0" lang="en-US" sz="20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KGB, Shannon and the one-time pad in a nutshell </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and asynchronous encryption</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255" dur="indefinite" restart="never" nodeType="tmRoot">
          <p:childTnLst>
            <p:seq>
              <p:cTn id="25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 have learned:</a:t>
            </a:r>
            <a:endParaRPr b="0" lang="en-US" sz="4200" spc="-1" strike="noStrike">
              <a:latin typeface="Arial"/>
            </a:endParaRPr>
          </a:p>
        </p:txBody>
      </p:sp>
      <p:sp>
        <p:nvSpPr>
          <p:cNvPr id="464" name="CustomShape 2"/>
          <p:cNvSpPr/>
          <p:nvPr/>
        </p:nvSpPr>
        <p:spPr>
          <a:xfrm>
            <a:off x="1103400" y="2053080"/>
            <a:ext cx="8944920" cy="4193640"/>
          </a:xfrm>
          <a:prstGeom prst="rect">
            <a:avLst/>
          </a:prstGeom>
          <a:noFill/>
          <a:ln>
            <a:noFill/>
          </a:ln>
        </p:spPr>
        <p:style>
          <a:lnRef idx="0"/>
          <a:fillRef idx="0"/>
          <a:effectRef idx="0"/>
          <a:fontRef idx="minor"/>
        </p:style>
        <p:txBody>
          <a:bodyPr lIns="90000" rIns="90000" tIns="45000" bIns="45000"/>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257" dur="indefinite" restart="never" nodeType="tmRoot">
          <p:childTnLst>
            <p:seq>
              <p:cTn id="25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will see:</a:t>
            </a:r>
            <a:endParaRPr b="0" lang="en-US" sz="4200" spc="-1" strike="noStrike">
              <a:latin typeface="Arial"/>
            </a:endParaRPr>
          </a:p>
        </p:txBody>
      </p:sp>
      <p:sp>
        <p:nvSpPr>
          <p:cNvPr id="407" name="CustomShape 2"/>
          <p:cNvSpPr/>
          <p:nvPr/>
        </p:nvSpPr>
        <p:spPr>
          <a:xfrm>
            <a:off x="1103400" y="1166760"/>
            <a:ext cx="8945640" cy="5079960"/>
          </a:xfrm>
          <a:prstGeom prst="rect">
            <a:avLst/>
          </a:prstGeom>
          <a:noFill/>
          <a:ln>
            <a:noFill/>
          </a:ln>
        </p:spPr>
        <p:style>
          <a:lnRef idx="0"/>
          <a:fillRef idx="0"/>
          <a:effectRef idx="0"/>
          <a:fontRef idx="minor"/>
        </p:style>
        <p:txBody>
          <a:bodyPr lIns="90000" rIns="90000" tIns="45000" bIns="45000"/>
          <a:p>
            <a:pPr marL="343080" indent="-341280">
              <a:lnSpc>
                <a:spcPct val="100000"/>
              </a:lnSpc>
              <a:spcBef>
                <a:spcPts val="1729"/>
              </a:spcBef>
              <a:spcAft>
                <a:spcPts val="3025"/>
              </a:spcAft>
              <a:buClr>
                <a:srgbClr val="8ad0d6"/>
              </a:buClr>
              <a:buSzPct val="80000"/>
              <a:buFont typeface="Wingdings 3" charset="2"/>
              <a:buChar char=""/>
            </a:pPr>
            <a:endParaRPr b="0" lang="en-US" sz="1800" spc="-1" strike="noStrike">
              <a:latin typeface="Arial"/>
            </a:endParaRPr>
          </a:p>
          <a:p>
            <a:pPr marL="343080" indent="-341280">
              <a:lnSpc>
                <a:spcPct val="100000"/>
              </a:lnSpc>
              <a:spcBef>
                <a:spcPts val="1729"/>
              </a:spcBef>
              <a:spcAft>
                <a:spcPts val="3025"/>
              </a:spcAft>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marL="343080" indent="-341280">
              <a:lnSpc>
                <a:spcPct val="100000"/>
              </a:lnSpc>
              <a:spcBef>
                <a:spcPts val="1729"/>
              </a:spcBef>
              <a:spcAft>
                <a:spcPts val="3025"/>
              </a:spcAft>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marL="343080" indent="-341280">
              <a:lnSpc>
                <a:spcPct val="100000"/>
              </a:lnSpc>
              <a:spcBef>
                <a:spcPts val="1729"/>
              </a:spcBef>
              <a:spcAft>
                <a:spcPts val="3025"/>
              </a:spcAft>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609480" y="273600"/>
            <a:ext cx="10972440" cy="1144800"/>
          </a:xfrm>
          <a:prstGeom prst="rect">
            <a:avLst/>
          </a:prstGeom>
          <a:noFill/>
          <a:ln>
            <a:noFill/>
          </a:ln>
        </p:spPr>
        <p:txBody>
          <a:bodyPr lIns="0" rIns="0" tIns="0" bIns="0" anchor="ctr"/>
          <a:p>
            <a:pPr algn="ctr"/>
            <a:r>
              <a:rPr b="0" lang="en-US" sz="4400" spc="-1" strike="noStrike">
                <a:solidFill>
                  <a:srgbClr val="ffffff"/>
                </a:solidFill>
                <a:latin typeface="Arial"/>
              </a:rPr>
              <a:t>Thanks for your attention!!</a:t>
            </a:r>
            <a:endParaRPr b="0" lang="en-US" sz="4400" spc="-1" strike="noStrike">
              <a:solidFill>
                <a:srgbClr val="ffffff"/>
              </a:solidFill>
              <a:latin typeface="Arial"/>
            </a:endParaRPr>
          </a:p>
        </p:txBody>
      </p:sp>
      <p:sp>
        <p:nvSpPr>
          <p:cNvPr id="466" name="TextShape 2"/>
          <p:cNvSpPr txBox="1"/>
          <p:nvPr/>
        </p:nvSpPr>
        <p:spPr>
          <a:xfrm>
            <a:off x="609480" y="1604520"/>
            <a:ext cx="10972440" cy="3977280"/>
          </a:xfrm>
          <a:prstGeom prst="rect">
            <a:avLst/>
          </a:prstGeom>
          <a:noFill/>
          <a:ln>
            <a:noFill/>
          </a:ln>
        </p:spPr>
        <p:txBody>
          <a:bodyPr lIns="0" rIns="0" tIns="0" bIns="0" anchor="ctr"/>
          <a:p>
            <a:pPr algn="ctr"/>
            <a:r>
              <a:rPr b="0" lang="en-US" sz="3200" spc="-1" strike="noStrike">
                <a:solidFill>
                  <a:srgbClr val="ffffff"/>
                </a:solidFill>
                <a:latin typeface="Arial"/>
              </a:rPr>
              <a:t>Any questions?</a:t>
            </a:r>
            <a:endParaRPr b="0" lang="en-US" sz="3200" spc="-1" strike="noStrike">
              <a:solidFill>
                <a:srgbClr val="ffffff"/>
              </a:solidFill>
              <a:latin typeface="Arial"/>
            </a:endParaRPr>
          </a:p>
        </p:txBody>
      </p:sp>
    </p:spTree>
  </p:cSld>
  <p:timing>
    <p:tnLst>
      <p:par>
        <p:cTn id="259" dur="indefinite" restart="never" nodeType="tmRoot">
          <p:childTnLst>
            <p:seq>
              <p:cTn id="26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extShape 1"/>
          <p:cNvSpPr txBox="1"/>
          <p:nvPr/>
        </p:nvSpPr>
        <p:spPr>
          <a:xfrm>
            <a:off x="457200" y="2560320"/>
            <a:ext cx="10972440" cy="1144800"/>
          </a:xfrm>
          <a:prstGeom prst="rect">
            <a:avLst/>
          </a:prstGeom>
          <a:noFill/>
          <a:ln>
            <a:noFill/>
          </a:ln>
        </p:spPr>
        <p:txBody>
          <a:bodyPr lIns="0" rIns="0" tIns="0" bIns="0" anchor="ctr"/>
          <a:p>
            <a:pPr algn="ctr"/>
            <a:r>
              <a:rPr b="0" lang="en-US" sz="4400" spc="-1" strike="noStrike">
                <a:solidFill>
                  <a:srgbClr val="ffffff"/>
                </a:solidFill>
                <a:latin typeface="Arial"/>
              </a:rPr>
              <a:t>Additional slides</a:t>
            </a:r>
            <a:endParaRPr b="0" lang="en-US" sz="4400" spc="-1" strike="noStrike">
              <a:solidFill>
                <a:srgbClr val="ffffff"/>
              </a:solidFill>
              <a:latin typeface="Arial"/>
            </a:endParaRPr>
          </a:p>
        </p:txBody>
      </p:sp>
    </p:spTree>
  </p:cSld>
  <p:timing>
    <p:tnLst>
      <p:par>
        <p:cTn id="261" dur="indefinite" restart="never" nodeType="tmRoot">
          <p:childTnLst>
            <p:seq>
              <p:cTn id="26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 and the Zimmermann telegram</a:t>
            </a:r>
            <a:endParaRPr b="0" lang="en-US" sz="4200" spc="-1" strike="noStrike">
              <a:latin typeface="Arial"/>
            </a:endParaRPr>
          </a:p>
        </p:txBody>
      </p:sp>
      <p:sp>
        <p:nvSpPr>
          <p:cNvPr id="469" name="CustomShape 2"/>
          <p:cNvSpPr/>
          <p:nvPr/>
        </p:nvSpPr>
        <p:spPr>
          <a:xfrm>
            <a:off x="189000" y="1898640"/>
            <a:ext cx="8086320" cy="46897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0" lang="en-US" sz="2000" spc="-1" strike="noStrike">
                <a:solidFill>
                  <a:srgbClr val="ffffff"/>
                </a:solidFill>
                <a:latin typeface="Century Gothic"/>
                <a:ea typeface="DejaVu Sans"/>
              </a:rPr>
              <a:t>We intend to begin on the first of February </a:t>
            </a:r>
            <a:r>
              <a:rPr b="1" lang="en-US" sz="2000" spc="-1" strike="noStrike">
                <a:solidFill>
                  <a:srgbClr val="ffffff"/>
                </a:solidFill>
                <a:latin typeface="Century Gothic"/>
                <a:ea typeface="DejaVu Sans"/>
              </a:rPr>
              <a:t>unrestricted submarine warfare</a:t>
            </a:r>
            <a:r>
              <a:rPr b="0" lang="en-US" sz="2000" spc="-1" strike="noStrike">
                <a:solidFill>
                  <a:srgbClr val="ffffff"/>
                </a:solidFill>
                <a:latin typeface="Century Gothic"/>
                <a:ea typeface="DejaVu Sans"/>
              </a:rPr>
              <a:t>. We shall endeavor in spite of this to keep the United States of America neutral. In the event of this not succeeding, we make Mexico a proposal of </a:t>
            </a:r>
            <a:r>
              <a:rPr b="1" lang="en-US" sz="2000" spc="-1" strike="noStrike">
                <a:solidFill>
                  <a:srgbClr val="ffffff"/>
                </a:solidFill>
                <a:latin typeface="Century Gothic"/>
                <a:ea typeface="DejaVu Sans"/>
              </a:rPr>
              <a:t>alliance</a:t>
            </a:r>
            <a:r>
              <a:rPr b="0" lang="en-US" sz="2000" spc="-1" strike="noStrike">
                <a:solidFill>
                  <a:srgbClr val="ffffff"/>
                </a:solidFill>
                <a:latin typeface="Century Gothic"/>
                <a:ea typeface="DejaVu Sans"/>
              </a:rPr>
              <a:t> on the following basis: </a:t>
            </a:r>
            <a:r>
              <a:rPr b="1" lang="en-US" sz="2000" spc="-1" strike="noStrike">
                <a:solidFill>
                  <a:srgbClr val="ffffff"/>
                </a:solidFill>
                <a:latin typeface="Century Gothic"/>
                <a:ea typeface="DejaVu Sans"/>
              </a:rPr>
              <a:t>make war </a:t>
            </a:r>
            <a:r>
              <a:rPr b="0" lang="en-US" sz="2000" spc="-1" strike="noStrike">
                <a:solidFill>
                  <a:srgbClr val="ffffff"/>
                </a:solidFill>
                <a:latin typeface="Century Gothic"/>
                <a:ea typeface="DejaVu Sans"/>
              </a:rPr>
              <a:t>together, make peace together, </a:t>
            </a:r>
            <a:r>
              <a:rPr b="1" lang="en-US" sz="2000" spc="-1" strike="noStrike">
                <a:solidFill>
                  <a:srgbClr val="ffffff"/>
                </a:solidFill>
                <a:latin typeface="Century Gothic"/>
                <a:ea typeface="DejaVu Sans"/>
              </a:rPr>
              <a:t>generous financial support </a:t>
            </a:r>
            <a:r>
              <a:rPr b="0" lang="en-US" sz="2000" spc="-1" strike="noStrike">
                <a:solidFill>
                  <a:srgbClr val="ffffff"/>
                </a:solidFill>
                <a:latin typeface="Century Gothic"/>
                <a:ea typeface="DejaVu Sans"/>
              </a:rPr>
              <a:t>and an understanding on our part that Mexico is to reconquer the lost territory </a:t>
            </a:r>
            <a:r>
              <a:rPr b="1" lang="en-US" sz="2000" spc="-1" strike="noStrike">
                <a:solidFill>
                  <a:srgbClr val="ffffff"/>
                </a:solidFill>
                <a:latin typeface="Century Gothic"/>
                <a:ea typeface="DejaVu Sans"/>
              </a:rPr>
              <a:t>in Texas, New Mexico, and Arizona</a:t>
            </a:r>
            <a:r>
              <a:rPr b="0" lang="en-US" sz="2000" spc="-1" strike="noStrike">
                <a:solidFill>
                  <a:srgbClr val="ffffff"/>
                </a:solidFill>
                <a:latin typeface="Century Gothic"/>
                <a:ea typeface="DejaVu Sans"/>
              </a:rPr>
              <a:t>. The settlement in detail is left to you. You will inform the President of the above most secretly as soon as the outbreak </a:t>
            </a:r>
            <a:r>
              <a:rPr b="1" lang="en-US" sz="2000" spc="-1" strike="noStrike">
                <a:solidFill>
                  <a:srgbClr val="ffffff"/>
                </a:solidFill>
                <a:latin typeface="Century Gothic"/>
                <a:ea typeface="DejaVu Sans"/>
              </a:rPr>
              <a:t>of war with the United States </a:t>
            </a:r>
            <a:r>
              <a:rPr b="0" lang="en-US" sz="2000" spc="-1" strike="noStrike">
                <a:solidFill>
                  <a:srgbClr val="ffffff"/>
                </a:solidFill>
                <a:latin typeface="Century Gothic"/>
                <a:ea typeface="DejaVu Sans"/>
              </a:rPr>
              <a:t>of America is certain, and add the suggestion that he should, on his own initiative</a:t>
            </a:r>
            <a:r>
              <a:rPr b="1" lang="en-US" sz="2000" spc="-1" strike="noStrike">
                <a:solidFill>
                  <a:srgbClr val="ffffff"/>
                </a:solidFill>
                <a:latin typeface="Century Gothic"/>
                <a:ea typeface="DejaVu Sans"/>
              </a:rPr>
              <a:t>, invite Japan </a:t>
            </a:r>
            <a:r>
              <a:rPr b="0" lang="en-US" sz="2000" spc="-1" strike="noStrike">
                <a:solidFill>
                  <a:srgbClr val="ffffff"/>
                </a:solidFill>
                <a:latin typeface="Century Gothic"/>
                <a:ea typeface="DejaVu Sans"/>
              </a:rPr>
              <a:t>to immediate adherence and at the same time mediate between Japan and ourselves. Please call the President's attention to the fact that the ruthless employment of our submarines now offers the prospect of compelling England in a few months to make peace.</a:t>
            </a:r>
            <a:br/>
            <a:r>
              <a:rPr b="0" lang="en-US" sz="2000" spc="-1" strike="noStrike">
                <a:solidFill>
                  <a:srgbClr val="ffffff"/>
                </a:solidFill>
                <a:latin typeface="Century Gothic"/>
                <a:ea typeface="DejaVu Sans"/>
              </a:rPr>
              <a:t>Signed, ZIMMERMANN </a:t>
            </a:r>
            <a:endParaRPr b="0" lang="en-US" sz="2000" spc="-1" strike="noStrike">
              <a:latin typeface="Arial"/>
            </a:endParaRPr>
          </a:p>
        </p:txBody>
      </p:sp>
      <p:pic>
        <p:nvPicPr>
          <p:cNvPr id="470" name="Picture 3" descr=""/>
          <p:cNvPicPr/>
          <p:nvPr/>
        </p:nvPicPr>
        <p:blipFill>
          <a:blip r:embed="rId1"/>
          <a:stretch/>
        </p:blipFill>
        <p:spPr>
          <a:xfrm>
            <a:off x="8276760" y="1898640"/>
            <a:ext cx="3826800" cy="4846320"/>
          </a:xfrm>
          <a:prstGeom prst="rect">
            <a:avLst/>
          </a:prstGeom>
          <a:ln>
            <a:noFill/>
          </a:ln>
        </p:spPr>
      </p:pic>
      <p:pic>
        <p:nvPicPr>
          <p:cNvPr id="471" name="Picture 4" descr=""/>
          <p:cNvPicPr/>
          <p:nvPr/>
        </p:nvPicPr>
        <p:blipFill>
          <a:blip r:embed="rId2"/>
          <a:stretch/>
        </p:blipFill>
        <p:spPr>
          <a:xfrm>
            <a:off x="9933120" y="0"/>
            <a:ext cx="1260360" cy="1851480"/>
          </a:xfrm>
          <a:prstGeom prst="rect">
            <a:avLst/>
          </a:prstGeom>
          <a:ln>
            <a:noFill/>
          </a:ln>
        </p:spPr>
      </p:pic>
    </p:spTree>
  </p:cSld>
  <p:timing>
    <p:tnLst>
      <p:par>
        <p:cTn id="263" dur="indefinite" restart="never" nodeType="tmRoot">
          <p:childTnLst>
            <p:seq>
              <p:cTn id="26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646200" y="452880"/>
            <a:ext cx="9402840" cy="13986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TLS -transport layer security</a:t>
            </a:r>
            <a:endParaRPr b="0" lang="en-US" sz="4400" spc="-1" strike="noStrike">
              <a:latin typeface="Arial"/>
            </a:endParaRPr>
          </a:p>
        </p:txBody>
      </p:sp>
      <p:sp>
        <p:nvSpPr>
          <p:cNvPr id="473" name="CustomShape 2"/>
          <p:cNvSpPr/>
          <p:nvPr/>
        </p:nvSpPr>
        <p:spPr>
          <a:xfrm>
            <a:off x="609480" y="1604520"/>
            <a:ext cx="1097172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ea typeface="DejaVu Sans"/>
              </a:rPr>
              <a:t>Public key communication between server and browser</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ea typeface="DejaVu Sans"/>
              </a:rPr>
              <a:t> </a:t>
            </a:r>
            <a:r>
              <a:rPr b="0" lang="en-US" sz="3200" spc="-1" strike="noStrike">
                <a:solidFill>
                  <a:srgbClr val="ffffff"/>
                </a:solidFill>
                <a:latin typeface="Arial"/>
                <a:ea typeface="DejaVu Sans"/>
              </a:rPr>
              <a:t>Agree on a synchronous key encryption</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ea typeface="DejaVu Sans"/>
              </a:rPr>
              <a:t>Data send via agreed synchronous key</a:t>
            </a:r>
            <a:endParaRPr b="0" lang="en-US" sz="3200" spc="-1" strike="noStrike">
              <a:latin typeface="Arial"/>
            </a:endParaRPr>
          </a:p>
        </p:txBody>
      </p:sp>
    </p:spTree>
  </p:cSld>
  <p:timing>
    <p:tnLst>
      <p:par>
        <p:cTn id="265" dur="indefinite" restart="never" nodeType="tmRoot">
          <p:childTnLst>
            <p:seq>
              <p:cTn id="26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646200" y="452880"/>
            <a:ext cx="9402840" cy="1398600"/>
          </a:xfrm>
          <a:prstGeom prst="rect">
            <a:avLst/>
          </a:prstGeom>
          <a:noFill/>
          <a:ln>
            <a:noFill/>
          </a:ln>
        </p:spPr>
        <p:style>
          <a:lnRef idx="0"/>
          <a:fillRef idx="0"/>
          <a:effectRef idx="0"/>
          <a:fontRef idx="minor"/>
        </p:style>
      </p:sp>
      <p:pic>
        <p:nvPicPr>
          <p:cNvPr id="475" name="Content Placeholder 3" descr=""/>
          <p:cNvPicPr/>
          <p:nvPr/>
        </p:nvPicPr>
        <p:blipFill>
          <a:blip r:embed="rId1"/>
          <a:stretch/>
        </p:blipFill>
        <p:spPr>
          <a:xfrm>
            <a:off x="1982160" y="0"/>
            <a:ext cx="8142120" cy="6856200"/>
          </a:xfrm>
          <a:prstGeom prst="rect">
            <a:avLst/>
          </a:prstGeom>
          <a:ln>
            <a:noFill/>
          </a:ln>
        </p:spPr>
      </p:pic>
    </p:spTree>
  </p:cSld>
  <p:timing>
    <p:tnLst>
      <p:par>
        <p:cTn id="267" dur="indefinite" restart="never" nodeType="tmRoot">
          <p:childTnLst>
            <p:seq>
              <p:cTn id="26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2300040" y="2531880"/>
            <a:ext cx="9402840" cy="139860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Security by obscurity</a:t>
            </a:r>
            <a:endParaRPr b="0" lang="en-US" sz="4200" spc="-1" strike="noStrike">
              <a:latin typeface="Arial"/>
            </a:endParaRPr>
          </a:p>
        </p:txBody>
      </p:sp>
    </p:spTree>
  </p:cSld>
  <p:timing>
    <p:tnLst>
      <p:par>
        <p:cTn id="269" dur="indefinite" restart="never" nodeType="tmRoot">
          <p:childTnLst>
            <p:seq>
              <p:cTn id="27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7" name="" descr=""/>
          <p:cNvPicPr/>
          <p:nvPr/>
        </p:nvPicPr>
        <p:blipFill>
          <a:blip r:embed="rId1"/>
          <a:stretch/>
        </p:blipFill>
        <p:spPr>
          <a:xfrm>
            <a:off x="2382480" y="822960"/>
            <a:ext cx="7125840" cy="5656680"/>
          </a:xfrm>
          <a:prstGeom prst="rect">
            <a:avLst/>
          </a:prstGeom>
          <a:ln>
            <a:noFill/>
          </a:ln>
        </p:spPr>
      </p:pic>
    </p:spTree>
  </p:cSld>
  <p:timing>
    <p:tnLst>
      <p:par>
        <p:cTn id="271" dur="indefinite" restart="never" nodeType="tmRoot">
          <p:childTnLst>
            <p:seq>
              <p:cTn id="27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8" name="" descr=""/>
          <p:cNvPicPr/>
          <p:nvPr/>
        </p:nvPicPr>
        <p:blipFill>
          <a:blip r:embed="rId1"/>
          <a:stretch/>
        </p:blipFill>
        <p:spPr>
          <a:xfrm>
            <a:off x="1179000" y="914400"/>
            <a:ext cx="9107280" cy="5577840"/>
          </a:xfrm>
          <a:prstGeom prst="rect">
            <a:avLst/>
          </a:prstGeom>
          <a:ln>
            <a:noFill/>
          </a:ln>
        </p:spPr>
      </p:pic>
    </p:spTree>
  </p:cSld>
  <p:timing>
    <p:tnLst>
      <p:par>
        <p:cTn id="273" dur="indefinite" restart="never" nodeType="tmRoot">
          <p:childTnLst>
            <p:seq>
              <p:cTn id="27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you‘ll learn:</a:t>
            </a:r>
            <a:endParaRPr b="0" lang="en-US" sz="4200" spc="-1" strike="noStrike">
              <a:latin typeface="Arial"/>
            </a:endParaRPr>
          </a:p>
        </p:txBody>
      </p:sp>
      <p:sp>
        <p:nvSpPr>
          <p:cNvPr id="409" name="CustomShape 2"/>
          <p:cNvSpPr/>
          <p:nvPr/>
        </p:nvSpPr>
        <p:spPr>
          <a:xfrm>
            <a:off x="1103400" y="2053080"/>
            <a:ext cx="8944920" cy="4193640"/>
          </a:xfrm>
          <a:prstGeom prst="rect">
            <a:avLst/>
          </a:prstGeom>
          <a:noFill/>
          <a:ln>
            <a:noFill/>
          </a:ln>
        </p:spPr>
        <p:style>
          <a:lnRef idx="0"/>
          <a:fillRef idx="0"/>
          <a:effectRef idx="0"/>
          <a:fontRef idx="minor"/>
        </p:style>
        <p:txBody>
          <a:bodyPr lIns="90000" rIns="90000" tIns="45000" bIns="45000"/>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40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409">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259452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Caesar cipher</a:t>
            </a:r>
            <a:endParaRPr b="0" lang="en-US" sz="4200" spc="-1" strike="noStrike">
              <a:latin typeface="Arial"/>
            </a:endParaRPr>
          </a:p>
        </p:txBody>
      </p:sp>
      <p:sp>
        <p:nvSpPr>
          <p:cNvPr id="411" name="CustomShape 2"/>
          <p:cNvSpPr/>
          <p:nvPr/>
        </p:nvSpPr>
        <p:spPr>
          <a:xfrm>
            <a:off x="2269800" y="2336760"/>
            <a:ext cx="8944920" cy="4193640"/>
          </a:xfrm>
          <a:prstGeom prst="rect">
            <a:avLst/>
          </a:prstGeom>
          <a:noFill/>
          <a:ln>
            <a:noFill/>
          </a:ln>
        </p:spPr>
        <p:style>
          <a:lnRef idx="0"/>
          <a:fillRef idx="0"/>
          <a:effectRef idx="0"/>
          <a:fontRef idx="minor"/>
        </p:style>
        <p:txBody>
          <a:bodyPr lIns="90000" rIns="90000" tIns="45000" bIns="45000">
            <a:normAutofit/>
          </a:bodyPr>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Each letter is converted into a number A=1, B=2,...,Z=26</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On each number the key/shift is added</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New number is reconverted into a letter</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Example with a shift of 5:</a:t>
            </a:r>
            <a:endParaRPr b="0" lang="en-US" sz="20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A-&gt;1</a:t>
            </a:r>
            <a:endParaRPr b="0" lang="en-US" sz="18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1+5=6</a:t>
            </a:r>
            <a:endParaRPr b="0" lang="en-US" sz="18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6-&gt;F</a:t>
            </a:r>
            <a:endParaRPr b="0" lang="en-US" sz="18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Subtract the shift to decipher:</a:t>
            </a:r>
            <a:endParaRPr b="0" lang="en-US" sz="20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F-&gt;6</a:t>
            </a:r>
            <a:endParaRPr b="0" lang="en-US" sz="18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6-5=1</a:t>
            </a:r>
            <a:endParaRPr b="0" lang="en-US" sz="18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1-&gt;A</a:t>
            </a:r>
            <a:endParaRPr b="0" lang="en-US" sz="1800" spc="-1" strike="noStrike">
              <a:latin typeface="Arial"/>
            </a:endParaRPr>
          </a:p>
        </p:txBody>
      </p:sp>
      <p:pic>
        <p:nvPicPr>
          <p:cNvPr id="412" name="Picture 3" descr=""/>
          <p:cNvPicPr/>
          <p:nvPr/>
        </p:nvPicPr>
        <p:blipFill>
          <a:blip r:embed="rId1"/>
          <a:stretch/>
        </p:blipFill>
        <p:spPr>
          <a:xfrm>
            <a:off x="7701120" y="139680"/>
            <a:ext cx="2024640" cy="2024640"/>
          </a:xfrm>
          <a:prstGeom prst="rect">
            <a:avLst/>
          </a:prstGeom>
          <a:ln>
            <a:noFill/>
          </a:ln>
        </p:spPr>
      </p:pic>
      <p:pic>
        <p:nvPicPr>
          <p:cNvPr id="413" name="Picture 4" descr=""/>
          <p:cNvPicPr/>
          <p:nvPr/>
        </p:nvPicPr>
        <p:blipFill>
          <a:blip r:embed="rId2"/>
          <a:stretch/>
        </p:blipFill>
        <p:spPr>
          <a:xfrm>
            <a:off x="284400" y="139680"/>
            <a:ext cx="1635840" cy="2316960"/>
          </a:xfrm>
          <a:prstGeom prst="rect">
            <a:avLst/>
          </a:prstGeom>
          <a:ln>
            <a:noFill/>
          </a:ln>
        </p:spPr>
      </p:pic>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411">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41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411">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411">
                                            <p:txEl>
                                              <p:pRg st="4" end="4"/>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411">
                                            <p:txEl>
                                              <p:pRg st="5" end="5"/>
                                            </p:txEl>
                                          </p:spTgt>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41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411">
                                            <p:txEl>
                                              <p:pRg st="7" end="7"/>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411">
                                            <p:txEl>
                                              <p:pRg st="8" end="8"/>
                                            </p:txEl>
                                          </p:spTgt>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411">
                                            <p:txEl>
                                              <p:pRg st="9" end="9"/>
                                            </p:txEl>
                                          </p:spTgt>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411">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Al Kindi  801 - 873 AD</a:t>
            </a:r>
            <a:r>
              <a:rPr b="0" lang="en-US" sz="4200" spc="-1" strike="noStrike">
                <a:solidFill>
                  <a:srgbClr val="ebebeb"/>
                </a:solidFill>
                <a:latin typeface="Century Gothic"/>
                <a:ea typeface="DejaVu Sans"/>
              </a:rPr>
              <a:t>	</a:t>
            </a:r>
            <a:endParaRPr b="0" lang="en-US" sz="4200" spc="-1" strike="noStrike">
              <a:latin typeface="Arial"/>
            </a:endParaRPr>
          </a:p>
        </p:txBody>
      </p:sp>
      <p:pic>
        <p:nvPicPr>
          <p:cNvPr id="415" name="Content Placeholder 3" descr=""/>
          <p:cNvPicPr/>
          <p:nvPr/>
        </p:nvPicPr>
        <p:blipFill>
          <a:blip r:embed="rId1"/>
          <a:stretch/>
        </p:blipFill>
        <p:spPr>
          <a:xfrm>
            <a:off x="10050840" y="1390320"/>
            <a:ext cx="1904760" cy="2858040"/>
          </a:xfrm>
          <a:prstGeom prst="rect">
            <a:avLst/>
          </a:prstGeom>
          <a:ln>
            <a:noFill/>
          </a:ln>
        </p:spPr>
      </p:pic>
      <p:pic>
        <p:nvPicPr>
          <p:cNvPr id="416" name="Picture 4" descr=""/>
          <p:cNvPicPr/>
          <p:nvPr/>
        </p:nvPicPr>
        <p:blipFill>
          <a:blip r:embed="rId2"/>
          <a:stretch/>
        </p:blipFill>
        <p:spPr>
          <a:xfrm>
            <a:off x="646200" y="3440160"/>
            <a:ext cx="5350680" cy="3255480"/>
          </a:xfrm>
          <a:prstGeom prst="rect">
            <a:avLst/>
          </a:prstGeom>
          <a:ln>
            <a:noFill/>
          </a:ln>
        </p:spPr>
      </p:pic>
      <p:sp>
        <p:nvSpPr>
          <p:cNvPr id="417" name="CustomShape 2"/>
          <p:cNvSpPr/>
          <p:nvPr/>
        </p:nvSpPr>
        <p:spPr>
          <a:xfrm>
            <a:off x="646200" y="2081160"/>
            <a:ext cx="9252720" cy="911880"/>
          </a:xfrm>
          <a:prstGeom prst="rect">
            <a:avLst/>
          </a:prstGeom>
          <a:noFill/>
          <a:ln>
            <a:noFill/>
          </a:ln>
        </p:spPr>
        <p:style>
          <a:lnRef idx="0"/>
          <a:fillRef idx="0"/>
          <a:effectRef idx="0"/>
          <a:fontRef idx="minor"/>
        </p:style>
        <p:txBody>
          <a:bodyPr lIns="90000" rIns="90000" tIns="45000" bIns="45000"/>
          <a:p>
            <a:pPr marL="285840" indent="-284040">
              <a:lnSpc>
                <a:spcPct val="100000"/>
              </a:lnSpc>
              <a:buClr>
                <a:srgbClr val="ffffff"/>
              </a:buClr>
              <a:buFont typeface="Arial"/>
              <a:buChar char="•"/>
            </a:pPr>
            <a:r>
              <a:rPr b="0" lang="en-US" sz="1800" spc="-1" strike="noStrike">
                <a:solidFill>
                  <a:srgbClr val="ffffff"/>
                </a:solidFill>
                <a:latin typeface="Century Gothic"/>
                <a:ea typeface="DejaVu Sans"/>
              </a:rPr>
              <a:t>Cryptoanalysis</a:t>
            </a:r>
            <a:endParaRPr b="0" lang="en-US" sz="1800" spc="-1" strike="noStrike">
              <a:latin typeface="Arial"/>
            </a:endParaRPr>
          </a:p>
          <a:p>
            <a:pPr marL="285840" indent="-284040">
              <a:lnSpc>
                <a:spcPct val="100000"/>
              </a:lnSpc>
              <a:buClr>
                <a:srgbClr val="ffffff"/>
              </a:buClr>
              <a:buFont typeface="Arial"/>
              <a:buChar char="•"/>
            </a:pPr>
            <a:r>
              <a:rPr b="0" lang="en-US" sz="1800" spc="-1" strike="noStrike">
                <a:solidFill>
                  <a:srgbClr val="ffffff"/>
                </a:solidFill>
                <a:latin typeface="Century Gothic"/>
                <a:ea typeface="DejaVu Sans"/>
              </a:rPr>
              <a:t>Letter frequency analysis</a:t>
            </a:r>
            <a:endParaRPr b="0" lang="en-US" sz="1800" spc="-1" strike="noStrike">
              <a:latin typeface="Arial"/>
            </a:endParaRPr>
          </a:p>
          <a:p>
            <a:pPr marL="285840" indent="-284040">
              <a:lnSpc>
                <a:spcPct val="100000"/>
              </a:lnSpc>
              <a:buClr>
                <a:srgbClr val="ffffff"/>
              </a:buClr>
              <a:buFont typeface="Arial"/>
              <a:buChar char="•"/>
            </a:pPr>
            <a:r>
              <a:rPr b="0" lang="en-US" sz="1800" spc="-1" strike="noStrike">
                <a:solidFill>
                  <a:srgbClr val="ffffff"/>
                </a:solidFill>
                <a:latin typeface="Century Gothic"/>
                <a:ea typeface="DejaVu Sans"/>
              </a:rPr>
              <a:t>Letter frequency fingerprint</a:t>
            </a:r>
            <a:endParaRPr b="0" lang="en-US" sz="1800" spc="-1" strike="noStrike">
              <a:latin typeface="Arial"/>
            </a:endParaRPr>
          </a:p>
        </p:txBody>
      </p:sp>
      <p:pic>
        <p:nvPicPr>
          <p:cNvPr id="418" name="Picture 6" descr=""/>
          <p:cNvPicPr/>
          <p:nvPr/>
        </p:nvPicPr>
        <p:blipFill>
          <a:blip r:embed="rId3"/>
          <a:stretch/>
        </p:blipFill>
        <p:spPr>
          <a:xfrm>
            <a:off x="7040880" y="95400"/>
            <a:ext cx="2790720" cy="3743640"/>
          </a:xfrm>
          <a:prstGeom prst="rect">
            <a:avLst/>
          </a:prstGeom>
          <a:ln>
            <a:noFill/>
          </a:ln>
        </p:spPr>
      </p:pic>
    </p:spTree>
  </p:cSld>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415"/>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4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417">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417">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417">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Vigenère cipher  1553 </a:t>
            </a:r>
            <a:br/>
            <a:r>
              <a:rPr b="1" lang="en-US" sz="4200" spc="-1" strike="noStrike">
                <a:solidFill>
                  <a:srgbClr val="ebebeb"/>
                </a:solidFill>
                <a:latin typeface="Century Gothic"/>
                <a:ea typeface="DejaVu Sans"/>
              </a:rPr>
              <a:t>le chiffre indéchiffrable</a:t>
            </a:r>
            <a:endParaRPr b="0" lang="en-US" sz="4200" spc="-1" strike="noStrike">
              <a:latin typeface="Arial"/>
            </a:endParaRPr>
          </a:p>
        </p:txBody>
      </p:sp>
      <p:sp>
        <p:nvSpPr>
          <p:cNvPr id="420" name="CustomShape 2"/>
          <p:cNvSpPr/>
          <p:nvPr/>
        </p:nvSpPr>
        <p:spPr>
          <a:xfrm>
            <a:off x="1104120" y="2053080"/>
            <a:ext cx="8944920" cy="4193640"/>
          </a:xfrm>
          <a:prstGeom prst="rect">
            <a:avLst/>
          </a:prstGeom>
          <a:noFill/>
          <a:ln>
            <a:noFill/>
          </a:ln>
        </p:spPr>
        <p:style>
          <a:lnRef idx="0"/>
          <a:fillRef idx="0"/>
          <a:effectRef idx="0"/>
          <a:fontRef idx="minor"/>
        </p:style>
        <p:txBody>
          <a:bodyPr lIns="90000" rIns="90000" tIns="45000" bIns="45000"/>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 new Caesar cipher for each letter</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Sequence of shift is given by a keyword</a:t>
            </a:r>
            <a:endParaRPr b="0" lang="en-US" sz="2000" spc="-1" strike="noStrike">
              <a:latin typeface="Arial"/>
            </a:endParaRPr>
          </a:p>
        </p:txBody>
      </p:sp>
      <p:pic>
        <p:nvPicPr>
          <p:cNvPr id="421" name="Picture 4" descr=""/>
          <p:cNvPicPr/>
          <p:nvPr/>
        </p:nvPicPr>
        <p:blipFill>
          <a:blip r:embed="rId1"/>
          <a:stretch/>
        </p:blipFill>
        <p:spPr>
          <a:xfrm>
            <a:off x="816120" y="4150800"/>
            <a:ext cx="4111560" cy="1947600"/>
          </a:xfrm>
          <a:prstGeom prst="rect">
            <a:avLst/>
          </a:prstGeom>
          <a:ln>
            <a:noFill/>
          </a:ln>
        </p:spPr>
      </p:pic>
      <p:pic>
        <p:nvPicPr>
          <p:cNvPr id="422" name="Picture 5" descr=""/>
          <p:cNvPicPr/>
          <p:nvPr/>
        </p:nvPicPr>
        <p:blipFill>
          <a:blip r:embed="rId2"/>
          <a:stretch/>
        </p:blipFill>
        <p:spPr>
          <a:xfrm>
            <a:off x="7061760" y="1920240"/>
            <a:ext cx="4825080" cy="4825080"/>
          </a:xfrm>
          <a:prstGeom prst="rect">
            <a:avLst/>
          </a:prstGeom>
          <a:ln>
            <a:noFill/>
          </a:ln>
        </p:spPr>
      </p:pic>
    </p:spTree>
  </p:cSld>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42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42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Breaking the unbreakable in 1863</a:t>
            </a:r>
            <a:endParaRPr b="0" lang="en-US" sz="4200" spc="-1" strike="noStrike">
              <a:latin typeface="Arial"/>
            </a:endParaRPr>
          </a:p>
        </p:txBody>
      </p:sp>
      <p:sp>
        <p:nvSpPr>
          <p:cNvPr id="424" name="CustomShape 2"/>
          <p:cNvSpPr/>
          <p:nvPr/>
        </p:nvSpPr>
        <p:spPr>
          <a:xfrm>
            <a:off x="1103400" y="1339920"/>
            <a:ext cx="8945640" cy="5516280"/>
          </a:xfrm>
          <a:prstGeom prst="rect">
            <a:avLst/>
          </a:prstGeom>
          <a:noFill/>
          <a:ln>
            <a:noFill/>
          </a:ln>
        </p:spPr>
        <p:style>
          <a:lnRef idx="0"/>
          <a:fillRef idx="0"/>
          <a:effectRef idx="0"/>
          <a:fontRef idx="minor"/>
        </p:style>
        <p:txBody>
          <a:bodyPr lIns="90000" rIns="90000" tIns="45000" bIns="45000">
            <a:normAutofit/>
          </a:bodyPr>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Figure out the length of the keyword:</a:t>
            </a:r>
            <a:endParaRPr b="0" lang="en-US" sz="20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Look for the distance of repeating elements</a:t>
            </a:r>
            <a:endParaRPr b="0" lang="en-US" sz="1800" spc="-1" strike="noStrike">
              <a:latin typeface="Arial"/>
            </a:endParaRPr>
          </a:p>
          <a:p>
            <a:pPr>
              <a:lnSpc>
                <a:spcPct val="100000"/>
              </a:lnSpc>
              <a:spcBef>
                <a:spcPts val="1001"/>
              </a:spcBef>
            </a:pPr>
            <a:endParaRPr b="0" lang="en-US" sz="1800" spc="-1" strike="noStrike">
              <a:latin typeface="Arial"/>
            </a:endParaRPr>
          </a:p>
          <a:p>
            <a:pPr>
              <a:lnSpc>
                <a:spcPct val="100000"/>
              </a:lnSpc>
              <a:spcBef>
                <a:spcPts val="1001"/>
              </a:spcBef>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1001"/>
              </a:spcBef>
            </a:pPr>
            <a:endParaRPr b="0" lang="en-US" sz="18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18=1*2*3*3 =&gt;{1,2,3,6,9,18}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30=1*2*3*5 =&gt;{1,2,3,5,6,10,15,30}</a:t>
            </a:r>
            <a:endParaRPr b="0" lang="en-US" sz="1800" spc="-1" strike="noStrike">
              <a:latin typeface="Arial"/>
            </a:endParaRPr>
          </a:p>
          <a:p>
            <a:pPr lvl="1" marL="743040" indent="-2840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Key.length =&gt; {1,2,3,6}</a:t>
            </a:r>
            <a:endParaRPr b="0" lang="en-US" sz="18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Group cipher elements for their position relative to the keyword</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Treat each text sample as a Caesar cipher</a:t>
            </a:r>
            <a:endParaRPr b="0" lang="en-US" sz="2000" spc="-1" strike="noStrike">
              <a:latin typeface="Arial"/>
            </a:endParaRPr>
          </a:p>
        </p:txBody>
      </p:sp>
      <p:pic>
        <p:nvPicPr>
          <p:cNvPr id="425" name="Picture 3" descr=""/>
          <p:cNvPicPr/>
          <p:nvPr/>
        </p:nvPicPr>
        <p:blipFill>
          <a:blip r:embed="rId1"/>
          <a:stretch/>
        </p:blipFill>
        <p:spPr>
          <a:xfrm>
            <a:off x="1857240" y="2151000"/>
            <a:ext cx="6391080" cy="1356480"/>
          </a:xfrm>
          <a:prstGeom prst="rect">
            <a:avLst/>
          </a:prstGeom>
          <a:ln>
            <a:noFill/>
          </a:ln>
        </p:spPr>
      </p:pic>
      <p:pic>
        <p:nvPicPr>
          <p:cNvPr id="426" name="Picture 4" descr=""/>
          <p:cNvPicPr/>
          <p:nvPr/>
        </p:nvPicPr>
        <p:blipFill>
          <a:blip r:embed="rId2"/>
          <a:stretch/>
        </p:blipFill>
        <p:spPr>
          <a:xfrm>
            <a:off x="1857240" y="4040640"/>
            <a:ext cx="8513280" cy="710640"/>
          </a:xfrm>
          <a:prstGeom prst="rect">
            <a:avLst/>
          </a:prstGeom>
          <a:ln>
            <a:noFill/>
          </a:ln>
        </p:spPr>
      </p:pic>
      <p:sp>
        <p:nvSpPr>
          <p:cNvPr id="427" name="CustomShape 3"/>
          <p:cNvSpPr/>
          <p:nvPr/>
        </p:nvSpPr>
        <p:spPr>
          <a:xfrm>
            <a:off x="4598280" y="3590280"/>
            <a:ext cx="467640" cy="363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Century Gothic"/>
                <a:ea typeface="DejaVu Sans"/>
              </a:rPr>
              <a:t>18</a:t>
            </a:r>
            <a:endParaRPr b="0" lang="en-US" sz="1800" spc="-1" strike="noStrike">
              <a:latin typeface="Arial"/>
            </a:endParaRPr>
          </a:p>
        </p:txBody>
      </p:sp>
      <p:sp>
        <p:nvSpPr>
          <p:cNvPr id="428" name="CustomShape 4"/>
          <p:cNvSpPr/>
          <p:nvPr/>
        </p:nvSpPr>
        <p:spPr>
          <a:xfrm>
            <a:off x="6462000" y="4753080"/>
            <a:ext cx="914400" cy="363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entury Gothic"/>
                <a:ea typeface="DejaVu Sans"/>
              </a:rPr>
              <a:t>30</a:t>
            </a:r>
            <a:endParaRPr b="0" lang="en-US" sz="1800" spc="-1" strike="noStrike">
              <a:latin typeface="Arial"/>
            </a:endParaRPr>
          </a:p>
        </p:txBody>
      </p:sp>
      <p:sp>
        <p:nvSpPr>
          <p:cNvPr id="429" name="CustomShape 5"/>
          <p:cNvSpPr/>
          <p:nvPr/>
        </p:nvSpPr>
        <p:spPr>
          <a:xfrm flipH="1">
            <a:off x="3892680" y="3774960"/>
            <a:ext cx="716400" cy="49572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430" name="CustomShape 6"/>
          <p:cNvSpPr/>
          <p:nvPr/>
        </p:nvSpPr>
        <p:spPr>
          <a:xfrm>
            <a:off x="5053680" y="3774960"/>
            <a:ext cx="1059120" cy="43272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431" name="CustomShape 7"/>
          <p:cNvSpPr/>
          <p:nvPr/>
        </p:nvSpPr>
        <p:spPr>
          <a:xfrm flipH="1" flipV="1">
            <a:off x="4681440" y="4551480"/>
            <a:ext cx="1776600" cy="38196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432" name="CustomShape 8"/>
          <p:cNvSpPr/>
          <p:nvPr/>
        </p:nvSpPr>
        <p:spPr>
          <a:xfrm flipV="1">
            <a:off x="6920280" y="4578480"/>
            <a:ext cx="1591200" cy="35532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Tree>
  </p:cSld>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424">
                                            <p:txEl>
                                              <p:pRg st="0" end="0"/>
                                            </p:txEl>
                                          </p:spTgt>
                                        </p:tgtEl>
                                        <p:attrNameLst>
                                          <p:attrName>style.visibility</p:attrName>
                                        </p:attrNameLst>
                                      </p:cBhvr>
                                      <p:to>
                                        <p:strVal val="visible"/>
                                      </p:to>
                                    </p:set>
                                  </p:childTnLst>
                                </p:cTn>
                              </p:par>
                              <p:par>
                                <p:cTn id="99" nodeType="withEffect" fill="hold" presetClass="entr" presetID="1">
                                  <p:stCondLst>
                                    <p:cond delay="0"/>
                                  </p:stCondLst>
                                  <p:childTnLst>
                                    <p:set>
                                      <p:cBhvr>
                                        <p:cTn id="100"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42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426"/>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42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424">
                                            <p:txEl>
                                              <p:pRg st="11" end="11"/>
                                            </p:txEl>
                                          </p:spTgt>
                                        </p:tgtEl>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tgtEl>
                                          <p:spTgt spid="424">
                                            <p:txEl>
                                              <p:pRg st="12" end="12"/>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424">
                                            <p:txEl>
                                              <p:pRg st="13" end="13"/>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424">
                                            <p:txEl>
                                              <p:pRg st="14" end="1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II: Nazis, Blitzkrieg and the Enigma</a:t>
            </a:r>
            <a:endParaRPr b="0" lang="en-US" sz="4200" spc="-1" strike="noStrike">
              <a:latin typeface="Arial"/>
            </a:endParaRPr>
          </a:p>
        </p:txBody>
      </p:sp>
      <p:sp>
        <p:nvSpPr>
          <p:cNvPr id="434" name="CustomShape 2"/>
          <p:cNvSpPr/>
          <p:nvPr/>
        </p:nvSpPr>
        <p:spPr>
          <a:xfrm>
            <a:off x="1103400" y="2053080"/>
            <a:ext cx="8944920" cy="4193640"/>
          </a:xfrm>
          <a:prstGeom prst="rect">
            <a:avLst/>
          </a:prstGeom>
          <a:noFill/>
          <a:ln>
            <a:noFill/>
          </a:ln>
        </p:spPr>
        <p:style>
          <a:lnRef idx="0"/>
          <a:fillRef idx="0"/>
          <a:effectRef idx="0"/>
          <a:fontRef idx="minor"/>
        </p:style>
        <p:txBody>
          <a:bodyPr lIns="90000" rIns="90000" tIns="45000" bIns="45000"/>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German forces, including their allies Japan and Italy, were hugely outnumbered by their enemies</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Relied on surprise attacks to prevent enemy forces to gather at points of attack aka Blitzkrieg</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Coordinating large army movements needed cutting edge encryption of communication</a:t>
            </a:r>
            <a:endParaRPr b="0" lang="en-US" sz="2000" spc="-1" strike="noStrike">
              <a:latin typeface="Arial"/>
            </a:endParaRPr>
          </a:p>
          <a:p>
            <a:pPr marL="343080" indent="-3412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Enigma</a:t>
            </a:r>
            <a:endParaRPr b="0" lang="en-US" sz="2000" spc="-1" strike="noStrike">
              <a:latin typeface="Arial"/>
            </a:endParaRPr>
          </a:p>
        </p:txBody>
      </p:sp>
      <p:pic>
        <p:nvPicPr>
          <p:cNvPr id="435" name="Picture 3" descr=""/>
          <p:cNvPicPr/>
          <p:nvPr/>
        </p:nvPicPr>
        <p:blipFill>
          <a:blip r:embed="rId1"/>
          <a:stretch/>
        </p:blipFill>
        <p:spPr>
          <a:xfrm>
            <a:off x="9393120" y="3205800"/>
            <a:ext cx="2652120" cy="3040920"/>
          </a:xfrm>
          <a:prstGeom prst="rect">
            <a:avLst/>
          </a:prstGeom>
          <a:ln>
            <a:noFill/>
          </a:ln>
        </p:spPr>
      </p:pic>
    </p:spTree>
  </p:cSld>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434">
                                            <p:txEl>
                                              <p:pRg st="0" end="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434">
                                            <p:txEl>
                                              <p:pRg st="1" end="1"/>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434">
                                            <p:txEl>
                                              <p:pRg st="2" end="2"/>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434">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646200" y="452880"/>
            <a:ext cx="9402840" cy="139860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Enigma</a:t>
            </a:r>
            <a:endParaRPr b="0" lang="en-US" sz="4200" spc="-1" strike="noStrike">
              <a:latin typeface="Arial"/>
            </a:endParaRPr>
          </a:p>
        </p:txBody>
      </p:sp>
      <p:pic>
        <p:nvPicPr>
          <p:cNvPr id="437" name="" descr=""/>
          <p:cNvPicPr/>
          <p:nvPr/>
        </p:nvPicPr>
        <p:blipFill>
          <a:blip r:embed="rId1"/>
          <a:stretch/>
        </p:blipFill>
        <p:spPr>
          <a:xfrm>
            <a:off x="0" y="-182880"/>
            <a:ext cx="12161520" cy="7039080"/>
          </a:xfrm>
          <a:prstGeom prst="rect">
            <a:avLst/>
          </a:prstGeom>
          <a:ln>
            <a:noFill/>
          </a:ln>
        </p:spPr>
      </p:pic>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3065</TotalTime>
  <Application>LibreOffice/6.0.7.3$Linux_X86_64 LibreOffice_project/00m0$Build-3</Application>
  <Words>452</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2019-11-29T18:40:16Z</dcterms:created>
  <dc:creator>Trollwurf</dc:creator>
  <dc:description/>
  <dc:language>en-US</dc:language>
  <cp:lastModifiedBy/>
  <dcterms:modified xsi:type="dcterms:W3CDTF">2019-12-11T11:54:29Z</dcterms:modified>
  <cp:revision>45</cp:revision>
  <dc:subject/>
  <dc:title>Cryptography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